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2" r:id="rId6"/>
  </p:sldMasterIdLst>
  <p:notesMasterIdLst>
    <p:notesMasterId r:id="rId37"/>
  </p:notesMasterIdLst>
  <p:handoutMasterIdLst>
    <p:handoutMasterId r:id="rId38"/>
  </p:handoutMasterIdLst>
  <p:sldIdLst>
    <p:sldId id="551" r:id="rId7"/>
    <p:sldId id="552" r:id="rId8"/>
    <p:sldId id="553" r:id="rId9"/>
    <p:sldId id="554" r:id="rId10"/>
    <p:sldId id="555" r:id="rId11"/>
    <p:sldId id="556" r:id="rId12"/>
    <p:sldId id="557" r:id="rId13"/>
    <p:sldId id="565" r:id="rId14"/>
    <p:sldId id="566" r:id="rId15"/>
    <p:sldId id="567" r:id="rId16"/>
    <p:sldId id="568" r:id="rId17"/>
    <p:sldId id="569" r:id="rId18"/>
    <p:sldId id="570" r:id="rId19"/>
    <p:sldId id="571" r:id="rId20"/>
    <p:sldId id="572" r:id="rId21"/>
    <p:sldId id="573" r:id="rId22"/>
    <p:sldId id="584" r:id="rId23"/>
    <p:sldId id="576" r:id="rId24"/>
    <p:sldId id="578" r:id="rId25"/>
    <p:sldId id="579" r:id="rId26"/>
    <p:sldId id="577" r:id="rId27"/>
    <p:sldId id="580" r:id="rId28"/>
    <p:sldId id="581" r:id="rId29"/>
    <p:sldId id="582" r:id="rId30"/>
    <p:sldId id="583" r:id="rId31"/>
    <p:sldId id="560" r:id="rId32"/>
    <p:sldId id="561" r:id="rId33"/>
    <p:sldId id="562" r:id="rId34"/>
    <p:sldId id="563" r:id="rId35"/>
    <p:sldId id="564"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4455" autoAdjust="0"/>
  </p:normalViewPr>
  <p:slideViewPr>
    <p:cSldViewPr>
      <p:cViewPr>
        <p:scale>
          <a:sx n="66" d="100"/>
          <a:sy n="66" d="100"/>
        </p:scale>
        <p:origin x="-1123" y="-17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07E54F0-D393-4DD6-80FC-9AC623B33210}" type="datetimeFigureOut">
              <a:rPr lang="en-US" smtClean="0"/>
              <a:pPr/>
              <a:t>6/20/2016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4DCD448-F615-4F5C-8CB3-97ABD275529D}" type="slidenum">
              <a:rPr lang="en-US" smtClean="0"/>
              <a:pPr/>
              <a:t>‹#›</a:t>
            </a:fld>
            <a:endParaRPr lang="en-US"/>
          </a:p>
        </p:txBody>
      </p:sp>
    </p:spTree>
    <p:extLst>
      <p:ext uri="{BB962C8B-B14F-4D97-AF65-F5344CB8AC3E}">
        <p14:creationId xmlns:p14="http://schemas.microsoft.com/office/powerpoint/2010/main" xmlns="" val="39701019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849058C-02BB-4EEF-9E55-66CEEEBC2585}" type="datetimeFigureOut">
              <a:rPr lang="en-US" smtClean="0"/>
              <a:pPr/>
              <a:t>6/20/2016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39F6176-B02E-4CAC-96FC-149BE4BCFBF0}" type="slidenum">
              <a:rPr lang="en-US" smtClean="0"/>
              <a:pPr/>
              <a:t>‹#›</a:t>
            </a:fld>
            <a:endParaRPr lang="en-US"/>
          </a:p>
        </p:txBody>
      </p:sp>
    </p:spTree>
    <p:extLst>
      <p:ext uri="{BB962C8B-B14F-4D97-AF65-F5344CB8AC3E}">
        <p14:creationId xmlns:p14="http://schemas.microsoft.com/office/powerpoint/2010/main" xmlns="" val="3497548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drugabuse.gov/publications/research-reports/heroin/referenc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noRot="1" noChangeAspect="1"/>
          </p:cNvSpPr>
          <p:nvPr>
            <p:ph type="sldImg"/>
          </p:nvPr>
        </p:nvSpPr>
        <p:spPr>
          <a:prstGeom prst="rect">
            <a:avLst/>
          </a:prstGeom>
        </p:spPr>
        <p:txBody>
          <a:bodyPr/>
          <a:lstStyle/>
          <a:p>
            <a:endParaRPr/>
          </a:p>
        </p:txBody>
      </p:sp>
      <p:sp>
        <p:nvSpPr>
          <p:cNvPr id="385" name="Shape 385"/>
          <p:cNvSpPr>
            <a:spLocks noGrp="1"/>
          </p:cNvSpPr>
          <p:nvPr>
            <p:ph type="body" sz="quarter" idx="1"/>
          </p:nvPr>
        </p:nvSpPr>
        <p:spPr>
          <a:prstGeom prst="rect">
            <a:avLst/>
          </a:prstGeom>
        </p:spPr>
        <p:txBody>
          <a:bodyPr/>
          <a:lstStyle/>
          <a:p>
            <a:pPr marL="171450" indent="-171450">
              <a:lnSpc>
                <a:spcPct val="100000"/>
              </a:lnSpc>
              <a:buSzPct val="100000"/>
              <a:buFont typeface="Arial"/>
              <a:buChar char="•"/>
              <a:defRPr sz="1200">
                <a:latin typeface="Calibri"/>
                <a:ea typeface="Calibri"/>
                <a:cs typeface="Calibri"/>
                <a:sym typeface="Calibri"/>
              </a:defRPr>
            </a:pPr>
            <a:endParaRPr sz="2400" dirty="0"/>
          </a:p>
        </p:txBody>
      </p:sp>
    </p:spTree>
    <p:extLst>
      <p:ext uri="{BB962C8B-B14F-4D97-AF65-F5344CB8AC3E}">
        <p14:creationId xmlns:p14="http://schemas.microsoft.com/office/powerpoint/2010/main" xmlns="" val="173308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noRot="1" noChangeAspect="1"/>
          </p:cNvSpPr>
          <p:nvPr>
            <p:ph type="sldImg"/>
          </p:nvPr>
        </p:nvSpPr>
        <p:spPr>
          <a:prstGeom prst="rect">
            <a:avLst/>
          </a:prstGeom>
        </p:spPr>
        <p:txBody>
          <a:bodyPr/>
          <a:lstStyle/>
          <a:p>
            <a:endParaRPr/>
          </a:p>
        </p:txBody>
      </p:sp>
      <p:sp>
        <p:nvSpPr>
          <p:cNvPr id="394" name="Shape 394"/>
          <p:cNvSpPr>
            <a:spLocks noGrp="1"/>
          </p:cNvSpPr>
          <p:nvPr>
            <p:ph type="body" sz="quarter" idx="1"/>
          </p:nvPr>
        </p:nvSpPr>
        <p:spPr>
          <a:prstGeom prst="rect">
            <a:avLst/>
          </a:prstGeom>
        </p:spPr>
        <p:txBody>
          <a:bodyPr/>
          <a:lstStyle/>
          <a:p>
            <a:pPr marL="685800" indent="-685800">
              <a:lnSpc>
                <a:spcPct val="100000"/>
              </a:lnSpc>
              <a:buSzPct val="100000"/>
              <a:buFont typeface="Arial"/>
              <a:buNone/>
              <a:defRPr sz="1200">
                <a:latin typeface="Calibri"/>
                <a:ea typeface="Calibri"/>
                <a:cs typeface="Calibri"/>
                <a:sym typeface="Calibri"/>
              </a:defRPr>
            </a:pPr>
            <a:r>
              <a:rPr sz="2400" dirty="0"/>
              <a:t>For those of you who do not know me yet- my name is Tanya and I am joining you all from Nashville this morning. I am the Director of Children and Intergenerational Ministries at Discipleship Ministries</a:t>
            </a:r>
          </a:p>
          <a:p>
            <a:pPr marL="342900" indent="-342900">
              <a:lnSpc>
                <a:spcPct val="100000"/>
              </a:lnSpc>
              <a:buSzPct val="100000"/>
              <a:buFont typeface="Arial"/>
              <a:buNone/>
              <a:defRPr sz="1200">
                <a:latin typeface="Calibri"/>
                <a:ea typeface="Calibri"/>
                <a:cs typeface="Calibri"/>
                <a:sym typeface="Calibri"/>
              </a:defRPr>
            </a:pPr>
            <a:endParaRPr lang="en-US" sz="2400" dirty="0" smtClean="0"/>
          </a:p>
        </p:txBody>
      </p:sp>
    </p:spTree>
    <p:extLst>
      <p:ext uri="{BB962C8B-B14F-4D97-AF65-F5344CB8AC3E}">
        <p14:creationId xmlns:p14="http://schemas.microsoft.com/office/powerpoint/2010/main" xmlns="" val="190847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a:spLocks noGrp="1" noRot="1" noChangeAspect="1"/>
          </p:cNvSpPr>
          <p:nvPr>
            <p:ph type="sldImg"/>
          </p:nvPr>
        </p:nvSpPr>
        <p:spPr>
          <a:prstGeom prst="rect">
            <a:avLst/>
          </a:prstGeom>
        </p:spPr>
        <p:txBody>
          <a:bodyPr/>
          <a:lstStyle/>
          <a:p>
            <a:endParaRPr/>
          </a:p>
        </p:txBody>
      </p:sp>
      <p:sp>
        <p:nvSpPr>
          <p:cNvPr id="399" name="Shape 399"/>
          <p:cNvSpPr>
            <a:spLocks noGrp="1"/>
          </p:cNvSpPr>
          <p:nvPr>
            <p:ph type="body" sz="quarter" idx="1"/>
          </p:nvPr>
        </p:nvSpPr>
        <p:spPr>
          <a:prstGeom prst="rect">
            <a:avLst/>
          </a:prstGeom>
        </p:spPr>
        <p:txBody>
          <a:bodyPr/>
          <a:lstStyle>
            <a:lvl1pPr marL="685800" indent="-685800">
              <a:lnSpc>
                <a:spcPct val="100000"/>
              </a:lnSpc>
              <a:buSzPct val="100000"/>
              <a:buFont typeface="Arial"/>
              <a:buChar char="•"/>
              <a:defRPr sz="2400">
                <a:latin typeface="Calibri"/>
                <a:ea typeface="Calibri"/>
                <a:cs typeface="Calibri"/>
                <a:sym typeface="Calibri"/>
              </a:defRPr>
            </a:lvl1pPr>
          </a:lstStyle>
          <a:p>
            <a:pPr>
              <a:defRPr sz="1200"/>
            </a:pPr>
            <a:r>
              <a:rPr sz="2400" dirty="0"/>
              <a:t>A quick word of appreciation and gratitude. This webinar is provided and funded through your apportionment giving. Thank-you for generosity that make these resources possible!</a:t>
            </a:r>
          </a:p>
        </p:txBody>
      </p:sp>
    </p:spTree>
    <p:extLst>
      <p:ext uri="{BB962C8B-B14F-4D97-AF65-F5344CB8AC3E}">
        <p14:creationId xmlns:p14="http://schemas.microsoft.com/office/powerpoint/2010/main" xmlns="" val="819098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Shape 403"/>
          <p:cNvSpPr>
            <a:spLocks noGrp="1" noRot="1" noChangeAspect="1"/>
          </p:cNvSpPr>
          <p:nvPr>
            <p:ph type="sldImg"/>
          </p:nvPr>
        </p:nvSpPr>
        <p:spPr>
          <a:prstGeom prst="rect">
            <a:avLst/>
          </a:prstGeom>
        </p:spPr>
        <p:txBody>
          <a:bodyPr/>
          <a:lstStyle/>
          <a:p>
            <a:endParaRPr/>
          </a:p>
        </p:txBody>
      </p:sp>
      <p:sp>
        <p:nvSpPr>
          <p:cNvPr id="404" name="Shape 404"/>
          <p:cNvSpPr>
            <a:spLocks noGrp="1"/>
          </p:cNvSpPr>
          <p:nvPr>
            <p:ph type="body" sz="quarter" idx="1"/>
          </p:nvPr>
        </p:nvSpPr>
        <p:spPr>
          <a:prstGeom prst="rect">
            <a:avLst/>
          </a:prstGeom>
        </p:spPr>
        <p:txBody>
          <a:bodyPr/>
          <a:lstStyle/>
          <a:p>
            <a:pPr marL="257175" indent="-257175">
              <a:lnSpc>
                <a:spcPct val="100000"/>
              </a:lnSpc>
              <a:buSzPct val="100000"/>
              <a:buFont typeface="Arial"/>
              <a:buChar char="•"/>
              <a:defRPr sz="1200">
                <a:latin typeface="Calibri"/>
                <a:ea typeface="Calibri"/>
                <a:cs typeface="Calibri"/>
                <a:sym typeface="Calibri"/>
              </a:defRPr>
            </a:pPr>
            <a:r>
              <a:rPr sz="1800" dirty="0"/>
              <a:t>our prayer is adapted from a prayer in Judy Christie’s book: </a:t>
            </a:r>
            <a:r>
              <a:rPr sz="1800" i="1" dirty="0"/>
              <a:t>Hurry Less Worry Less for Families</a:t>
            </a:r>
          </a:p>
          <a:p>
            <a:pPr marL="257175" indent="-257175">
              <a:lnSpc>
                <a:spcPct val="100000"/>
              </a:lnSpc>
              <a:buSzPct val="100000"/>
              <a:buFont typeface="Arial"/>
              <a:buChar char="•"/>
              <a:defRPr sz="1200">
                <a:latin typeface="Calibri"/>
                <a:ea typeface="Calibri"/>
                <a:cs typeface="Calibri"/>
                <a:sym typeface="Calibri"/>
              </a:defRPr>
            </a:pPr>
            <a:r>
              <a:rPr sz="1800" i="1" dirty="0"/>
              <a:t>Lord, thank-you for loving each of us and the many families we are called to be in ministry with. Please show us the right steps to take as we discern how to nurture and guide families in their faith formation. Guide us as we listen, wonder, and discern which direction we should go, what actions we should take, and how we might faithfully help those in our faith communities. Watch over us, our families, and the families in our faith communities- helping each of us feel your love in all that we do. In the name of Christ, Amen. </a:t>
            </a:r>
          </a:p>
        </p:txBody>
      </p:sp>
    </p:spTree>
    <p:extLst>
      <p:ext uri="{BB962C8B-B14F-4D97-AF65-F5344CB8AC3E}">
        <p14:creationId xmlns:p14="http://schemas.microsoft.com/office/powerpoint/2010/main" xmlns="" val="478667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a:spLocks noGrp="1" noRot="1" noChangeAspect="1"/>
          </p:cNvSpPr>
          <p:nvPr>
            <p:ph type="sldImg"/>
          </p:nvPr>
        </p:nvSpPr>
        <p:spPr>
          <a:prstGeom prst="rect">
            <a:avLst/>
          </a:prstGeom>
        </p:spPr>
        <p:txBody>
          <a:bodyPr/>
          <a:lstStyle/>
          <a:p>
            <a:endParaRPr/>
          </a:p>
        </p:txBody>
      </p:sp>
      <p:sp>
        <p:nvSpPr>
          <p:cNvPr id="409" name="Shape 409"/>
          <p:cNvSpPr>
            <a:spLocks noGrp="1"/>
          </p:cNvSpPr>
          <p:nvPr>
            <p:ph type="body" sz="quarter" idx="1"/>
          </p:nvPr>
        </p:nvSpPr>
        <p:spPr>
          <a:prstGeom prst="rect">
            <a:avLst/>
          </a:prstGeom>
        </p:spPr>
        <p:txBody>
          <a:bodyPr/>
          <a:lstStyle/>
          <a:p>
            <a:pPr marL="342900" indent="-342900">
              <a:lnSpc>
                <a:spcPct val="100000"/>
              </a:lnSpc>
              <a:buSzPct val="100000"/>
              <a:buFont typeface="Arial"/>
              <a:buChar char="•"/>
              <a:defRPr sz="1200">
                <a:latin typeface="Calibri"/>
                <a:ea typeface="Calibri"/>
                <a:cs typeface="Calibri"/>
                <a:sym typeface="Calibri"/>
              </a:defRPr>
            </a:pPr>
            <a:r>
              <a:rPr sz="2400"/>
              <a:t>As we begin our conversation I am always curious to see where everyone is joining us from…</a:t>
            </a:r>
          </a:p>
          <a:p>
            <a:pPr marL="342900" indent="-342900">
              <a:lnSpc>
                <a:spcPct val="100000"/>
              </a:lnSpc>
              <a:buSzPct val="100000"/>
              <a:buFont typeface="Arial"/>
              <a:buChar char="•"/>
              <a:defRPr sz="1200">
                <a:latin typeface="Calibri"/>
                <a:ea typeface="Calibri"/>
                <a:cs typeface="Calibri"/>
                <a:sym typeface="Calibri"/>
              </a:defRPr>
            </a:pPr>
            <a:r>
              <a:rPr sz="2400"/>
              <a:t>Please click the arrow in the tool bar on the top left corner and then click anywhere on this map showing where you are located…</a:t>
            </a:r>
          </a:p>
        </p:txBody>
      </p:sp>
    </p:spTree>
    <p:extLst>
      <p:ext uri="{BB962C8B-B14F-4D97-AF65-F5344CB8AC3E}">
        <p14:creationId xmlns:p14="http://schemas.microsoft.com/office/powerpoint/2010/main" xmlns="" val="921924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Shape 413"/>
          <p:cNvSpPr>
            <a:spLocks noGrp="1" noRot="1" noChangeAspect="1"/>
          </p:cNvSpPr>
          <p:nvPr>
            <p:ph type="sldImg"/>
          </p:nvPr>
        </p:nvSpPr>
        <p:spPr>
          <a:prstGeom prst="rect">
            <a:avLst/>
          </a:prstGeom>
        </p:spPr>
        <p:txBody>
          <a:bodyPr/>
          <a:lstStyle/>
          <a:p>
            <a:endParaRPr/>
          </a:p>
        </p:txBody>
      </p:sp>
      <p:sp>
        <p:nvSpPr>
          <p:cNvPr id="414" name="Shape 414"/>
          <p:cNvSpPr>
            <a:spLocks noGrp="1"/>
          </p:cNvSpPr>
          <p:nvPr>
            <p:ph type="body" sz="quarter" idx="1"/>
          </p:nvPr>
        </p:nvSpPr>
        <p:spPr>
          <a:prstGeom prst="rect">
            <a:avLst/>
          </a:prstGeom>
        </p:spPr>
        <p:txBody>
          <a:bodyPr/>
          <a:lstStyle/>
          <a:p>
            <a:pPr marL="685800" indent="-685800">
              <a:lnSpc>
                <a:spcPct val="100000"/>
              </a:lnSpc>
              <a:buSzPct val="100000"/>
              <a:buFont typeface="Arial"/>
              <a:buChar char="•"/>
              <a:defRPr sz="1200">
                <a:latin typeface="Calibri"/>
                <a:ea typeface="Calibri"/>
                <a:cs typeface="Calibri"/>
                <a:sym typeface="Calibri"/>
              </a:defRPr>
            </a:pPr>
            <a:r>
              <a:rPr sz="2400"/>
              <a:t>Another piece of information that is helpful as we begin this conversation is for you to share your role in ministry…</a:t>
            </a:r>
          </a:p>
          <a:p>
            <a:pPr marL="685800" indent="-685800">
              <a:lnSpc>
                <a:spcPct val="100000"/>
              </a:lnSpc>
              <a:buSzPct val="100000"/>
              <a:buFont typeface="Arial"/>
              <a:buChar char="•"/>
              <a:defRPr sz="1200">
                <a:latin typeface="Calibri"/>
                <a:ea typeface="Calibri"/>
                <a:cs typeface="Calibri"/>
                <a:sym typeface="Calibri"/>
              </a:defRPr>
            </a:pPr>
            <a:r>
              <a:rPr sz="2400"/>
              <a:t>Again- looking at the tool bar in the top left corner- click on the T, select a color, and then click on the slide to share your ministry focus</a:t>
            </a:r>
          </a:p>
          <a:p>
            <a:pPr marL="685800" indent="-685800">
              <a:lnSpc>
                <a:spcPct val="100000"/>
              </a:lnSpc>
              <a:buSzPct val="100000"/>
              <a:buFont typeface="Arial"/>
              <a:buChar char="•"/>
              <a:defRPr sz="1200">
                <a:latin typeface="Calibri"/>
                <a:ea typeface="Calibri"/>
                <a:cs typeface="Calibri"/>
                <a:sym typeface="Calibri"/>
              </a:defRPr>
            </a:pPr>
            <a:r>
              <a:rPr sz="2400"/>
              <a:t>Are you a pastor, teacher, parent, mentor?</a:t>
            </a:r>
          </a:p>
        </p:txBody>
      </p:sp>
    </p:spTree>
    <p:extLst>
      <p:ext uri="{BB962C8B-B14F-4D97-AF65-F5344CB8AC3E}">
        <p14:creationId xmlns:p14="http://schemas.microsoft.com/office/powerpoint/2010/main" xmlns="" val="1805876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Juliana M. </a:t>
            </a:r>
            <a:r>
              <a:rPr lang="en-US" sz="1200" b="1" kern="1200" dirty="0" err="1" smtClean="0">
                <a:solidFill>
                  <a:schemeClr val="tx1"/>
                </a:solidFill>
                <a:latin typeface="+mn-lt"/>
                <a:ea typeface="+mn-ea"/>
                <a:cs typeface="+mn-cs"/>
              </a:rPr>
              <a:t>Federoff</a:t>
            </a:r>
            <a:r>
              <a:rPr lang="en-US" sz="1200" b="1"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is</a:t>
            </a:r>
            <a:r>
              <a:rPr lang="en-US" sz="1200" b="1"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Executive Secretary</a:t>
            </a:r>
            <a:r>
              <a:rPr lang="en-US" sz="1200" b="1" kern="120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for the United Methodist Special Program on Substance Abuse and Related Violence (SPSARV) at Global Ministries.  Juliana has an ecumenical theological education from St. Vladimir's Orthodox Theological Seminary (M.A., 2009) and Union Theological Seminary (S.T.M., 2010).  She is passionate about ecumenism, women’s ministries in the Orthodox Church, hospital chaplaincy, and breaking the silence surrounding addiction in our churches so that we might lead whole, hope-filled lives.</a:t>
            </a:r>
            <a:endParaRPr lang="en-US" baseline="0" dirty="0" smtClean="0"/>
          </a:p>
          <a:p>
            <a:r>
              <a:rPr lang="en-US" baseline="0" dirty="0" smtClean="0"/>
              <a:t>Good morning Juliana- thank-you for being with us this morning…. </a:t>
            </a:r>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04787946-F38A-442D-8B4B-7C33473CC735}" type="slidenum">
              <a:rPr lang="en-US" smtClean="0"/>
              <a:pPr/>
              <a:t>7</a:t>
            </a:fld>
            <a:endParaRPr lang="en-US"/>
          </a:p>
        </p:txBody>
      </p:sp>
    </p:spTree>
    <p:extLst>
      <p:ext uri="{BB962C8B-B14F-4D97-AF65-F5344CB8AC3E}">
        <p14:creationId xmlns:p14="http://schemas.microsoft.com/office/powerpoint/2010/main" xmlns="" val="532611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research and the church-based ministry that brings families together once a week as they learn and develop skills that strengthen their families and help our kids stay drug and alcohol free. </a:t>
            </a:r>
          </a:p>
          <a:p>
            <a:r>
              <a:rPr lang="en-US" sz="1200" kern="1200" dirty="0" smtClean="0">
                <a:solidFill>
                  <a:schemeClr val="tx1"/>
                </a:solidFill>
                <a:effectLst/>
                <a:latin typeface="+mn-lt"/>
                <a:ea typeface="+mn-ea"/>
                <a:cs typeface="+mn-cs"/>
              </a:rPr>
              <a:t>The Strengthening Families Program has been around for over 30 years and has been implemented in 38 countries.</a:t>
            </a:r>
          </a:p>
          <a:p>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8</a:t>
            </a:fld>
            <a:endParaRPr lang="en-US"/>
          </a:p>
        </p:txBody>
      </p:sp>
    </p:spTree>
    <p:extLst>
      <p:ext uri="{BB962C8B-B14F-4D97-AF65-F5344CB8AC3E}">
        <p14:creationId xmlns:p14="http://schemas.microsoft.com/office/powerpoint/2010/main" xmlns="" val="726981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smtClean="0"/>
              <a:t>So</a:t>
            </a:r>
            <a:r>
              <a:rPr lang="en-US" altLang="en-US" b="1" baseline="0" dirty="0" smtClean="0"/>
              <a:t> – WHY ME?</a:t>
            </a:r>
          </a:p>
          <a:p>
            <a:pPr marL="228600" indent="-228600" eaLnBrk="1" hangingPunct="1">
              <a:spcBef>
                <a:spcPct val="0"/>
              </a:spcBef>
              <a:buAutoNum type="arabicPeriod"/>
            </a:pPr>
            <a:r>
              <a:rPr lang="en-US" altLang="en-US" b="1" baseline="0" dirty="0" smtClean="0"/>
              <a:t>Addiction is an equal opportunity disease</a:t>
            </a:r>
          </a:p>
          <a:p>
            <a:pPr marL="228600" indent="-228600" eaLnBrk="1" hangingPunct="1">
              <a:spcBef>
                <a:spcPct val="0"/>
              </a:spcBef>
              <a:buAutoNum type="arabicPeriod"/>
            </a:pPr>
            <a:r>
              <a:rPr lang="en-US" altLang="en-US" baseline="0" dirty="0" smtClean="0"/>
              <a:t>Addiction is happening to OUR families. If you haven’t been personally touched by addiction – either suffering from addiction yourself or suffering from a family member’s addiction, then it’s your neighbor who is effect or the next person down. That’s how close this epidemic is to home.</a:t>
            </a:r>
          </a:p>
          <a:p>
            <a:pPr marL="228600" indent="-228600" eaLnBrk="1" hangingPunct="1">
              <a:spcBef>
                <a:spcPct val="0"/>
              </a:spcBef>
              <a:buAutoNum type="arabicPeriod"/>
            </a:pPr>
            <a:r>
              <a:rPr lang="en-US" altLang="en-US" baseline="0" dirty="0" smtClean="0"/>
              <a:t>Addiction happens more often to “so-called” nice families.  </a:t>
            </a:r>
          </a:p>
          <a:p>
            <a:pPr marL="228600" indent="-228600" eaLnBrk="1" hangingPunct="1">
              <a:spcBef>
                <a:spcPct val="0"/>
              </a:spcBef>
              <a:buAutoNum type="arabicPeriod"/>
            </a:pPr>
            <a:r>
              <a:rPr lang="en-US" altLang="en-US" baseline="0" dirty="0" smtClean="0"/>
              <a:t>And, we are seeing a hug increase especially in opiate addiction in the US.</a:t>
            </a:r>
          </a:p>
          <a:p>
            <a:pPr marL="228600" indent="-228600" eaLnBrk="1" hangingPunct="1">
              <a:spcBef>
                <a:spcPct val="0"/>
              </a:spcBef>
              <a:buAutoNum type="arabicPeriod"/>
            </a:pPr>
            <a:r>
              <a:rPr lang="en-US" altLang="en-US" baseline="0" dirty="0" smtClean="0"/>
              <a:t>Heroin is primarily a middle to upper-middle class problem. </a:t>
            </a:r>
          </a:p>
          <a:p>
            <a:pPr marL="228600" indent="-228600" eaLnBrk="1" hangingPunct="1">
              <a:spcBef>
                <a:spcPct val="0"/>
              </a:spcBef>
              <a:buAutoNum type="arabicPeriod"/>
            </a:pPr>
            <a:r>
              <a:rPr lang="en-US" altLang="en-US" baseline="0" dirty="0" smtClean="0"/>
              <a:t>But addiction – to any drug, including alcohol – </a:t>
            </a:r>
            <a:r>
              <a:rPr lang="en-US" altLang="en-US" b="1" baseline="0" dirty="0" smtClean="0"/>
              <a:t>affects all of us </a:t>
            </a:r>
            <a:r>
              <a:rPr lang="en-US" altLang="en-US" baseline="0" dirty="0" smtClean="0"/>
              <a:t>no matter our </a:t>
            </a:r>
            <a:r>
              <a:rPr lang="en-US" altLang="en-US" b="1" baseline="0" dirty="0" smtClean="0"/>
              <a:t>education or socio-economic class.</a:t>
            </a:r>
          </a:p>
          <a:p>
            <a:pPr marL="228600" indent="-228600" eaLnBrk="1" hangingPunct="1">
              <a:spcBef>
                <a:spcPct val="0"/>
              </a:spcBef>
              <a:buAutoNum type="arabicPeriod"/>
            </a:pPr>
            <a:r>
              <a:rPr lang="en-US" altLang="en-US" b="1" baseline="0" dirty="0" smtClean="0"/>
              <a:t>Keep in mind that 1 in 5 (and this is a conservative number) 1 in 5 of our children in our pews have a parent or immediate family member who is addicted.</a:t>
            </a:r>
            <a:endParaRPr lang="en-US" altLang="en-US" b="1"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5947756D-CA41-4EBB-8B7C-F5F240555C19}" type="slidenum">
              <a:rPr lang="en-US" altLang="en-US" smtClean="0">
                <a:latin typeface="Arial" panose="020B0604020202020204" pitchFamily="34" charset="0"/>
              </a:rPr>
              <a:pPr fontAlgn="base">
                <a:spcBef>
                  <a:spcPct val="0"/>
                </a:spcBef>
                <a:spcAft>
                  <a:spcPct val="0"/>
                </a:spcAft>
              </a:pPr>
              <a:t>9</a:t>
            </a:fld>
            <a:endParaRPr lang="en-US" altLang="en-US" smtClean="0">
              <a:latin typeface="Arial" panose="020B0604020202020204" pitchFamily="34" charset="0"/>
            </a:endParaRPr>
          </a:p>
        </p:txBody>
      </p:sp>
    </p:spTree>
    <p:extLst>
      <p:ext uri="{BB962C8B-B14F-4D97-AF65-F5344CB8AC3E}">
        <p14:creationId xmlns:p14="http://schemas.microsoft.com/office/powerpoint/2010/main" xmlns="" val="1664961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number of people using heroin for the first time is unacceptably high, with 156,000 people starting heroin use in 2012, nearly double the number of people in 2006 (90,000).</a:t>
            </a:r>
          </a:p>
        </p:txBody>
      </p:sp>
      <p:sp>
        <p:nvSpPr>
          <p:cNvPr id="4" name="Slide Number Placeholder 3"/>
          <p:cNvSpPr>
            <a:spLocks noGrp="1"/>
          </p:cNvSpPr>
          <p:nvPr>
            <p:ph type="sldNum" sz="quarter" idx="10"/>
          </p:nvPr>
        </p:nvSpPr>
        <p:spPr/>
        <p:txBody>
          <a:bodyPr/>
          <a:lstStyle/>
          <a:p>
            <a:fld id="{239F6176-B02E-4CAC-96FC-149BE4BCFBF0}" type="slidenum">
              <a:rPr lang="en-US" smtClean="0"/>
              <a:pPr/>
              <a:t>10</a:t>
            </a:fld>
            <a:endParaRPr lang="en-US"/>
          </a:p>
        </p:txBody>
      </p:sp>
    </p:spTree>
    <p:extLst>
      <p:ext uri="{BB962C8B-B14F-4D97-AF65-F5344CB8AC3E}">
        <p14:creationId xmlns:p14="http://schemas.microsoft.com/office/powerpoint/2010/main" xmlns="" val="2024362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None/>
            </a:pPr>
            <a:r>
              <a:rPr lang="en-US" b="1" dirty="0" smtClean="0"/>
              <a:t>Babies born with opiate</a:t>
            </a:r>
            <a:r>
              <a:rPr lang="en-US" b="1" baseline="0" dirty="0" smtClean="0"/>
              <a:t> addiction. </a:t>
            </a:r>
            <a:r>
              <a:rPr lang="en-US" b="1" dirty="0" smtClean="0"/>
              <a:t>Various regions across the US are naming heroin as the most or one of the most important drug abuse issues affecting them.</a:t>
            </a:r>
          </a:p>
          <a:p>
            <a:pPr marL="171450" indent="-171450" fontAlgn="base">
              <a:buFont typeface="Arial" panose="020B0604020202020204" pitchFamily="34" charset="0"/>
              <a:buChar char="•"/>
            </a:pPr>
            <a:r>
              <a:rPr lang="en-US" dirty="0" smtClean="0"/>
              <a:t>Heroin use is no longer just found in urban areas. </a:t>
            </a:r>
          </a:p>
          <a:p>
            <a:pPr marL="171450" indent="-171450" fontAlgn="base">
              <a:buFont typeface="Arial" panose="020B0604020202020204" pitchFamily="34" charset="0"/>
              <a:buChar char="•"/>
            </a:pPr>
            <a:r>
              <a:rPr lang="en-US" b="1" dirty="0" smtClean="0"/>
              <a:t>Several suburban and rural communities </a:t>
            </a:r>
            <a:r>
              <a:rPr lang="en-US" dirty="0" smtClean="0"/>
              <a:t>near Chicago and St. Louis </a:t>
            </a:r>
            <a:r>
              <a:rPr lang="en-US" b="1" dirty="0" smtClean="0"/>
              <a:t>report increasing amounts of heroin seized by officials </a:t>
            </a:r>
          </a:p>
          <a:p>
            <a:pPr marL="171450" indent="-171450" fontAlgn="base">
              <a:buFont typeface="Arial" panose="020B0604020202020204" pitchFamily="34" charset="0"/>
              <a:buChar char="•"/>
            </a:pPr>
            <a:r>
              <a:rPr lang="en-US" dirty="0" smtClean="0"/>
              <a:t>increasing numbers of overdose deaths due to heroin use. </a:t>
            </a:r>
          </a:p>
          <a:p>
            <a:pPr marL="171450" indent="-171450" fontAlgn="base">
              <a:buFont typeface="Arial" panose="020B0604020202020204" pitchFamily="34" charset="0"/>
              <a:buChar char="•"/>
            </a:pPr>
            <a:r>
              <a:rPr lang="en-US" dirty="0" smtClean="0"/>
              <a:t>Heroin use is also on the rise in many urban areas among young adults aged 18-25.</a:t>
            </a:r>
            <a:r>
              <a:rPr lang="en-US" baseline="30000" dirty="0" smtClean="0">
                <a:hlinkClick r:id="rId3"/>
              </a:rPr>
              <a:t>8</a:t>
            </a:r>
            <a:r>
              <a:rPr lang="en-US" dirty="0" smtClean="0"/>
              <a:t>  People 18-25 seeking treatment for heroin abuse increased from 11 percent of total admissions in 2008 to </a:t>
            </a:r>
            <a:r>
              <a:rPr lang="en-US" b="1" dirty="0" smtClean="0"/>
              <a:t>26 percent </a:t>
            </a:r>
            <a:r>
              <a:rPr lang="en-US" dirty="0" smtClean="0"/>
              <a:t>in the first half of 2012.</a:t>
            </a:r>
          </a:p>
          <a:p>
            <a:pPr fontAlgn="base"/>
            <a:r>
              <a:rPr lang="en-US" dirty="0" smtClean="0"/>
              <a:t>https://www.drugabuse.gov/publications/research-reports/heroin/scope-heroin-use-in-united-states </a:t>
            </a:r>
          </a:p>
          <a:p>
            <a:pPr eaLnBrk="1" hangingPunct="1">
              <a:buFont typeface="Arial" panose="020B0604020202020204" pitchFamily="34" charset="0"/>
              <a:buNone/>
            </a:pPr>
            <a:endParaRPr lang="en-US" altLang="en-US" sz="2400" i="1" dirty="0" smtClean="0">
              <a:solidFill>
                <a:srgbClr val="000000"/>
              </a:solidFill>
            </a:endParaRPr>
          </a:p>
          <a:p>
            <a:pPr algn="ctr" eaLnBrk="1" hangingPunct="1">
              <a:buFont typeface="Arial" panose="020B0604020202020204" pitchFamily="34" charset="0"/>
              <a:buNone/>
            </a:pPr>
            <a:endParaRPr lang="en-US" altLang="en-US" dirty="0" smtClean="0">
              <a:solidFill>
                <a:srgbClr val="898989"/>
              </a:solidFill>
            </a:endParaRPr>
          </a:p>
          <a:p>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11</a:t>
            </a:fld>
            <a:endParaRPr lang="en-US"/>
          </a:p>
        </p:txBody>
      </p:sp>
    </p:spTree>
    <p:extLst>
      <p:ext uri="{BB962C8B-B14F-4D97-AF65-F5344CB8AC3E}">
        <p14:creationId xmlns:p14="http://schemas.microsoft.com/office/powerpoint/2010/main" xmlns="" val="2145082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solidFill>
                  <a:srgbClr val="000000"/>
                </a:solidFill>
                <a:latin typeface="Arial" panose="020B0604020202020204" pitchFamily="34" charset="0"/>
                <a:cs typeface="Arial" panose="020B0604020202020204" pitchFamily="34" charset="0"/>
              </a:rPr>
              <a:t>Clearly,</a:t>
            </a:r>
            <a:r>
              <a:rPr lang="en-US" altLang="en-US" sz="1200" b="1" baseline="0" dirty="0" smtClean="0">
                <a:solidFill>
                  <a:srgbClr val="000000"/>
                </a:solidFill>
                <a:latin typeface="Arial" panose="020B0604020202020204" pitchFamily="34" charset="0"/>
                <a:cs typeface="Arial" panose="020B0604020202020204" pitchFamily="34" charset="0"/>
              </a:rPr>
              <a:t> we WANT to do SOMETHING. </a:t>
            </a:r>
            <a:r>
              <a:rPr lang="en-US" altLang="en-US" sz="1200" b="1" dirty="0" smtClean="0">
                <a:solidFill>
                  <a:srgbClr val="000000"/>
                </a:solidFill>
                <a:latin typeface="Arial" panose="020B0604020202020204" pitchFamily="34" charset="0"/>
                <a:cs typeface="Arial" panose="020B0604020202020204" pitchFamily="34" charset="0"/>
              </a:rPr>
              <a:t>Again, we SEE</a:t>
            </a:r>
            <a:r>
              <a:rPr lang="en-US" altLang="en-US" sz="1200" b="1" baseline="0" dirty="0" smtClean="0">
                <a:solidFill>
                  <a:srgbClr val="000000"/>
                </a:solidFill>
                <a:latin typeface="Arial" panose="020B0604020202020204" pitchFamily="34" charset="0"/>
                <a:cs typeface="Arial" panose="020B0604020202020204" pitchFamily="34" charset="0"/>
              </a:rPr>
              <a:t> that given the statistics we MUST do something and we WANT to do something. </a:t>
            </a:r>
          </a:p>
          <a:p>
            <a:r>
              <a:rPr lang="en-US" altLang="en-US" dirty="0" smtClean="0"/>
              <a:t>--</a:t>
            </a:r>
            <a:r>
              <a:rPr lang="en-US" altLang="en-US" baseline="0" dirty="0" smtClean="0"/>
              <a:t> Prevention is the biggest bang for our buck.  We save hundreds in treatment when we prevent addiction.</a:t>
            </a:r>
            <a:endParaRPr lang="en-US" altLang="en-US" dirty="0" smtClean="0"/>
          </a:p>
          <a:p>
            <a:r>
              <a:rPr lang="en-US" altLang="en-US" dirty="0" smtClean="0"/>
              <a:t>So, is there any</a:t>
            </a:r>
            <a:r>
              <a:rPr lang="en-US" altLang="en-US" baseline="0" dirty="0" smtClean="0"/>
              <a:t> good news to hear?  Where does our HOPE lie?</a:t>
            </a:r>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CAN do something</a:t>
            </a:r>
          </a:p>
          <a:p>
            <a:r>
              <a:rPr lang="en-US" sz="1200" kern="1200" dirty="0" smtClean="0">
                <a:solidFill>
                  <a:schemeClr val="tx1"/>
                </a:solidFill>
                <a:effectLst/>
                <a:latin typeface="+mn-lt"/>
                <a:ea typeface="+mn-ea"/>
                <a:cs typeface="+mn-cs"/>
              </a:rPr>
              <a:t>**This WORKS</a:t>
            </a:r>
          </a:p>
          <a:p>
            <a:r>
              <a:rPr lang="en-US" sz="1200" kern="1200" dirty="0" smtClean="0">
                <a:solidFill>
                  <a:schemeClr val="tx1"/>
                </a:solidFill>
                <a:effectLst/>
                <a:latin typeface="+mn-lt"/>
                <a:ea typeface="+mn-ea"/>
                <a:cs typeface="+mn-cs"/>
              </a:rPr>
              <a:t>**This is simple (hard work, but simple)</a:t>
            </a:r>
          </a:p>
          <a:p>
            <a:r>
              <a:rPr lang="en-US" sz="1200" kern="1200" dirty="0" smtClean="0">
                <a:solidFill>
                  <a:schemeClr val="tx1"/>
                </a:solidFill>
                <a:effectLst/>
                <a:latin typeface="+mn-lt"/>
                <a:ea typeface="+mn-ea"/>
                <a:cs typeface="+mn-cs"/>
              </a:rPr>
              <a:t>**If you use SFP, you WILL see an impact. </a:t>
            </a:r>
          </a:p>
          <a:p>
            <a:pPr eaLnBrk="1" hangingPunct="1">
              <a:spcBef>
                <a:spcPct val="0"/>
              </a:spcBef>
            </a:pPr>
            <a:endParaRPr lang="en-US" alt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5947756D-CA41-4EBB-8B7C-F5F240555C19}" type="slidenum">
              <a:rPr lang="en-US" altLang="en-US" smtClean="0">
                <a:latin typeface="Arial" panose="020B0604020202020204" pitchFamily="34" charset="0"/>
              </a:rPr>
              <a:pPr fontAlgn="base">
                <a:spcBef>
                  <a:spcPct val="0"/>
                </a:spcBef>
                <a:spcAft>
                  <a:spcPct val="0"/>
                </a:spcAft>
              </a:pPr>
              <a:t>12</a:t>
            </a:fld>
            <a:endParaRPr lang="en-US" altLang="en-US" smtClean="0">
              <a:latin typeface="Arial" panose="020B0604020202020204" pitchFamily="34" charset="0"/>
            </a:endParaRPr>
          </a:p>
        </p:txBody>
      </p:sp>
    </p:spTree>
    <p:extLst>
      <p:ext uri="{BB962C8B-B14F-4D97-AF65-F5344CB8AC3E}">
        <p14:creationId xmlns:p14="http://schemas.microsoft.com/office/powerpoint/2010/main" xmlns="" val="184782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41413" y="706438"/>
            <a:ext cx="4727575" cy="35464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Rectangle 3"/>
          <p:cNvSpPr>
            <a:spLocks noGrp="1" noChangeArrowheads="1"/>
          </p:cNvSpPr>
          <p:nvPr>
            <p:ph type="body" idx="1"/>
          </p:nvPr>
        </p:nvSpPr>
        <p:spPr bwMode="auto">
          <a:xfrm>
            <a:off x="933098" y="4488419"/>
            <a:ext cx="5144206" cy="425600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603" tIns="45801" rIns="91603" bIns="45801" numCol="1" anchor="t" anchorCtr="0" compatLnSpc="1">
            <a:prstTxWarp prst="textNoShape">
              <a:avLst/>
            </a:prstTxWarp>
          </a:bodyPr>
          <a:lstStyle/>
          <a:p>
            <a:pPr eaLnBrk="1" hangingPunct="1">
              <a:buFont typeface="Arial" panose="020B0604020202020204" pitchFamily="34" charset="0"/>
              <a:buNone/>
            </a:pPr>
            <a:r>
              <a:rPr lang="en-US" altLang="en-US" sz="1400" b="1" dirty="0" smtClean="0">
                <a:solidFill>
                  <a:srgbClr val="000000"/>
                </a:solidFill>
                <a:latin typeface="Arial" panose="020B0604020202020204" pitchFamily="34" charset="0"/>
                <a:cs typeface="Arial" panose="020B0604020202020204" pitchFamily="34" charset="0"/>
              </a:rPr>
              <a:t>Again, we SEE</a:t>
            </a:r>
            <a:r>
              <a:rPr lang="en-US" altLang="en-US" sz="1400" b="1" baseline="0" dirty="0" smtClean="0">
                <a:solidFill>
                  <a:srgbClr val="000000"/>
                </a:solidFill>
                <a:latin typeface="Arial" panose="020B0604020202020204" pitchFamily="34" charset="0"/>
                <a:cs typeface="Arial" panose="020B0604020202020204" pitchFamily="34" charset="0"/>
              </a:rPr>
              <a:t> that given the statistics we MUST do something and I see from our shared passion that we WANT to do something. </a:t>
            </a:r>
          </a:p>
          <a:p>
            <a:pPr eaLnBrk="1" hangingPunct="1">
              <a:buFont typeface="Arial" panose="020B0604020202020204" pitchFamily="34" charset="0"/>
              <a:buNone/>
            </a:pPr>
            <a:r>
              <a:rPr lang="en-US" altLang="en-US" sz="1400" b="1" baseline="0" dirty="0" smtClean="0">
                <a:solidFill>
                  <a:srgbClr val="000000"/>
                </a:solidFill>
                <a:latin typeface="Arial" panose="020B0604020202020204" pitchFamily="34" charset="0"/>
                <a:cs typeface="Arial" panose="020B0604020202020204" pitchFamily="34" charset="0"/>
              </a:rPr>
              <a:t>The good news is that we CAN do something. </a:t>
            </a:r>
          </a:p>
          <a:p>
            <a:pPr eaLnBrk="1" hangingPunct="1">
              <a:buFont typeface="Arial" panose="020B0604020202020204" pitchFamily="34" charset="0"/>
              <a:buNone/>
            </a:pPr>
            <a:r>
              <a:rPr lang="en-US" altLang="en-US" sz="1400" b="1" baseline="0" dirty="0" smtClean="0">
                <a:solidFill>
                  <a:srgbClr val="000000"/>
                </a:solidFill>
                <a:latin typeface="Arial" panose="020B0604020202020204" pitchFamily="34" charset="0"/>
                <a:cs typeface="Arial" panose="020B0604020202020204" pitchFamily="34" charset="0"/>
              </a:rPr>
              <a:t>Most addiction in American can be prevented with skilled parenting – and I would even say </a:t>
            </a:r>
            <a:r>
              <a:rPr lang="en-US" altLang="en-US" sz="1400" b="1" i="1" baseline="0" dirty="0" smtClean="0">
                <a:solidFill>
                  <a:srgbClr val="000000"/>
                </a:solidFill>
                <a:latin typeface="Arial" panose="020B0604020202020204" pitchFamily="34" charset="0"/>
                <a:cs typeface="Arial" panose="020B0604020202020204" pitchFamily="34" charset="0"/>
              </a:rPr>
              <a:t>highly</a:t>
            </a:r>
            <a:r>
              <a:rPr lang="en-US" altLang="en-US" sz="1400" b="1" i="0" baseline="0" dirty="0" smtClean="0">
                <a:solidFill>
                  <a:srgbClr val="000000"/>
                </a:solidFill>
                <a:latin typeface="Arial" panose="020B0604020202020204" pitchFamily="34" charset="0"/>
                <a:cs typeface="Arial" panose="020B0604020202020204" pitchFamily="34" charset="0"/>
              </a:rPr>
              <a:t> skilled parenting. </a:t>
            </a:r>
            <a:r>
              <a:rPr lang="en-US" altLang="en-US" sz="1400" b="1" baseline="0" dirty="0" smtClean="0">
                <a:solidFill>
                  <a:srgbClr val="000000"/>
                </a:solidFill>
                <a:latin typeface="Arial" panose="020B0604020202020204" pitchFamily="34" charset="0"/>
                <a:cs typeface="Arial" panose="020B0604020202020204" pitchFamily="34" charset="0"/>
              </a:rPr>
              <a:t>Note: I am not saying average parenting. Or careful parenting. We are saying SKILLED. Average – good parenting isn’t enough today. </a:t>
            </a:r>
            <a:endParaRPr lang="en-US" altLang="en-US" sz="1400" b="1" dirty="0" smtClean="0">
              <a:solidFill>
                <a:srgbClr val="000000"/>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400" dirty="0" smtClean="0">
                <a:solidFill>
                  <a:srgbClr val="000000"/>
                </a:solidFill>
                <a:latin typeface="Arial" panose="020B0604020202020204" pitchFamily="34" charset="0"/>
                <a:cs typeface="Arial" panose="020B0604020202020204" pitchFamily="34" charset="0"/>
              </a:rPr>
              <a:t>This stat simply</a:t>
            </a:r>
            <a:r>
              <a:rPr lang="en-US" altLang="en-US" sz="1400" baseline="0" dirty="0" smtClean="0">
                <a:solidFill>
                  <a:srgbClr val="000000"/>
                </a:solidFill>
                <a:latin typeface="Arial" panose="020B0604020202020204" pitchFamily="34" charset="0"/>
                <a:cs typeface="Arial" panose="020B0604020202020204" pitchFamily="34" charset="0"/>
              </a:rPr>
              <a:t> means that if you wait until after age 20 to use an illicit drug, you are MUCH less likely to develop a Substance Use Disorder.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400" b="1" dirty="0" smtClean="0">
                <a:solidFill>
                  <a:srgbClr val="0000CC"/>
                </a:solidFill>
                <a:latin typeface="Arial Rounded MT Bold" panose="020F0704030504030204" pitchFamily="34" charset="0"/>
                <a:cs typeface="Arial" panose="020B0604020202020204" pitchFamily="34" charset="0"/>
              </a:rPr>
              <a:t>"The younger adolescents are when they start to drink, the more likely they are to engage in risky behaviors, including using drugs… having sex with six or more partners, and earning grades that are mostly D’s and F’s in school." </a:t>
            </a:r>
            <a:r>
              <a:rPr lang="en-US" altLang="en-US" sz="1400" b="1" dirty="0" smtClean="0">
                <a:solidFill>
                  <a:srgbClr val="000000"/>
                </a:solidFill>
              </a:rPr>
              <a:t>			</a:t>
            </a:r>
            <a:r>
              <a:rPr lang="en-US" altLang="en-US" sz="1400" i="1" dirty="0" smtClean="0">
                <a:solidFill>
                  <a:srgbClr val="000000"/>
                </a:solidFill>
              </a:rPr>
              <a:t>(NIAAA Alcohol Alert, Jan. 2006, p.1) </a:t>
            </a:r>
          </a:p>
          <a:p>
            <a:pPr eaLnBrk="1" hangingPunct="1">
              <a:buFont typeface="Arial" panose="020B0604020202020204" pitchFamily="34" charset="0"/>
              <a:buNone/>
            </a:pPr>
            <a:endParaRPr lang="en-US" altLang="en-US" sz="1400" dirty="0" smtClean="0">
              <a:solidFill>
                <a:srgbClr val="000000"/>
              </a:solidFill>
              <a:latin typeface="Arial" panose="020B0604020202020204" pitchFamily="34" charset="0"/>
              <a:cs typeface="Arial" panose="020B0604020202020204" pitchFamily="34" charset="0"/>
            </a:endParaRPr>
          </a:p>
          <a:p>
            <a:pPr eaLnBrk="1" hangingPunct="1">
              <a:spcBef>
                <a:spcPct val="0"/>
              </a:spcBef>
            </a:pPr>
            <a:endParaRPr lang="en-US" altLang="en-US" sz="1400" dirty="0">
              <a:latin typeface="Times New Roman" panose="02020603050405020304" pitchFamily="18" charset="0"/>
            </a:endParaRPr>
          </a:p>
        </p:txBody>
      </p:sp>
    </p:spTree>
    <p:extLst>
      <p:ext uri="{BB962C8B-B14F-4D97-AF65-F5344CB8AC3E}">
        <p14:creationId xmlns:p14="http://schemas.microsoft.com/office/powerpoint/2010/main" xmlns="" val="1330909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200" dirty="0" smtClean="0"/>
              <a:t>But where can we GET those skills?</a:t>
            </a:r>
            <a:r>
              <a:rPr lang="en-US" altLang="en-US" sz="1200" baseline="0" dirty="0" smtClean="0"/>
              <a:t>  I</a:t>
            </a:r>
            <a:r>
              <a:rPr lang="en-US" altLang="en-US" sz="1200" dirty="0" smtClean="0"/>
              <a:t>s there any</a:t>
            </a:r>
            <a:r>
              <a:rPr lang="en-US" altLang="en-US" sz="1200" baseline="0" dirty="0" smtClean="0"/>
              <a:t> good news to hear?  Where does our HOPE lie?</a:t>
            </a:r>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CAN get those</a:t>
            </a:r>
            <a:r>
              <a:rPr lang="en-US" sz="1200" kern="1200" baseline="0" dirty="0" smtClean="0">
                <a:solidFill>
                  <a:schemeClr val="tx1"/>
                </a:solidFill>
                <a:effectLst/>
                <a:latin typeface="+mn-lt"/>
                <a:ea typeface="+mn-ea"/>
                <a:cs typeface="+mn-cs"/>
              </a:rPr>
              <a:t> skills from the Strengthening Families Program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WORKS</a:t>
            </a:r>
          </a:p>
          <a:p>
            <a:r>
              <a:rPr lang="en-US" sz="1200" kern="1200" dirty="0" smtClean="0">
                <a:solidFill>
                  <a:schemeClr val="tx1"/>
                </a:solidFill>
                <a:effectLst/>
                <a:latin typeface="+mn-lt"/>
                <a:ea typeface="+mn-ea"/>
                <a:cs typeface="+mn-cs"/>
              </a:rPr>
              <a:t>**This is simple (hard work, but simple)</a:t>
            </a:r>
          </a:p>
          <a:p>
            <a:r>
              <a:rPr lang="en-US" sz="1200" kern="1200" dirty="0" smtClean="0">
                <a:solidFill>
                  <a:schemeClr val="tx1"/>
                </a:solidFill>
                <a:effectLst/>
                <a:latin typeface="+mn-lt"/>
                <a:ea typeface="+mn-ea"/>
                <a:cs typeface="+mn-cs"/>
              </a:rPr>
              <a:t>**If you use SFP, you WILL see an impact. </a:t>
            </a:r>
          </a:p>
          <a:p>
            <a:pPr eaLnBrk="1" hangingPunct="1">
              <a:spcBef>
                <a:spcPct val="0"/>
              </a:spcBef>
            </a:pPr>
            <a:endParaRPr lang="en-US" altLang="en-US" sz="1200" dirty="0" smtClean="0">
              <a:latin typeface="Arial" panose="020B0604020202020204" pitchFamily="34" charset="0"/>
            </a:endParaRPr>
          </a:p>
          <a:p>
            <a:pPr eaLnBrk="1" hangingPunct="1">
              <a:spcBef>
                <a:spcPct val="0"/>
              </a:spcBef>
            </a:pPr>
            <a:r>
              <a:rPr lang="en-US" altLang="en-US" sz="1200" dirty="0" smtClean="0">
                <a:latin typeface="Arial" panose="020B0604020202020204" pitchFamily="34" charset="0"/>
              </a:rPr>
              <a:t>Randomized</a:t>
            </a:r>
            <a:r>
              <a:rPr lang="en-US" altLang="en-US" sz="1200" baseline="0" dirty="0" smtClean="0">
                <a:latin typeface="Arial" panose="020B0604020202020204" pitchFamily="34" charset="0"/>
              </a:rPr>
              <a:t> (no self-selection) </a:t>
            </a:r>
          </a:p>
          <a:p>
            <a:pPr eaLnBrk="1" hangingPunct="1">
              <a:spcBef>
                <a:spcPct val="0"/>
              </a:spcBef>
            </a:pPr>
            <a:r>
              <a:rPr lang="en-US" altLang="en-US" sz="1200" baseline="0" dirty="0" smtClean="0">
                <a:latin typeface="Arial" panose="020B0604020202020204" pitchFamily="34" charset="0"/>
              </a:rPr>
              <a:t>Control = studying it against the control group (given nothing or given an alternative program) – sometimes people in the control group have a positive reaction</a:t>
            </a:r>
            <a:endParaRPr lang="en-US" altLang="en-US" sz="1200" dirty="0" smtClean="0">
              <a:latin typeface="Arial" panose="020B0604020202020204" pitchFamily="34" charset="0"/>
            </a:endParaRPr>
          </a:p>
        </p:txBody>
      </p:sp>
    </p:spTree>
    <p:extLst>
      <p:ext uri="{BB962C8B-B14F-4D97-AF65-F5344CB8AC3E}">
        <p14:creationId xmlns:p14="http://schemas.microsoft.com/office/powerpoint/2010/main" xmlns="" val="393457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15</a:t>
            </a:fld>
            <a:endParaRPr lang="en-US"/>
          </a:p>
        </p:txBody>
      </p:sp>
    </p:spTree>
    <p:extLst>
      <p:ext uri="{BB962C8B-B14F-4D97-AF65-F5344CB8AC3E}">
        <p14:creationId xmlns:p14="http://schemas.microsoft.com/office/powerpoint/2010/main" xmlns="" val="1295891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kern="0" dirty="0" smtClean="0">
                <a:solidFill>
                  <a:schemeClr val="tx2"/>
                </a:solidFill>
                <a:latin typeface="Arial Black" panose="020B0A04020102020204" pitchFamily="34" charset="0"/>
                <a:cs typeface="Arial" pitchFamily="34" charset="0"/>
              </a:rPr>
              <a:t>Training</a:t>
            </a:r>
            <a:r>
              <a:rPr lang="en-US" altLang="en-US" sz="1200" b="0" kern="0" baseline="0" dirty="0" smtClean="0">
                <a:solidFill>
                  <a:schemeClr val="tx2"/>
                </a:solidFill>
                <a:latin typeface="Arial Black" panose="020B0A04020102020204" pitchFamily="34" charset="0"/>
                <a:cs typeface="Arial" pitchFamily="34" charset="0"/>
              </a:rPr>
              <a:t> is PRACTICE: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kern="0" dirty="0" smtClean="0">
                <a:solidFill>
                  <a:schemeClr val="tx2"/>
                </a:solidFill>
                <a:latin typeface="Arial Black" panose="020B0A04020102020204" pitchFamily="34" charset="0"/>
                <a:cs typeface="Arial" pitchFamily="34" charset="0"/>
              </a:rPr>
              <a:t>Muscle</a:t>
            </a:r>
            <a:r>
              <a:rPr lang="en-US" altLang="en-US" sz="1200" b="0" kern="0" baseline="0" dirty="0" smtClean="0">
                <a:solidFill>
                  <a:schemeClr val="tx2"/>
                </a:solidFill>
                <a:latin typeface="Arial Black" panose="020B0A04020102020204" pitchFamily="34" charset="0"/>
                <a:cs typeface="Arial" pitchFamily="34" charset="0"/>
              </a:rPr>
              <a:t> memory</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kern="0" baseline="0" dirty="0" smtClean="0">
                <a:solidFill>
                  <a:schemeClr val="tx2"/>
                </a:solidFill>
                <a:latin typeface="Arial Black" panose="020B0A04020102020204" pitchFamily="34" charset="0"/>
                <a:cs typeface="Arial" pitchFamily="34" charset="0"/>
              </a:rPr>
              <a:t>Makes you want to do it again</a:t>
            </a:r>
            <a:endParaRPr lang="en-US" altLang="en-US" sz="1200" b="0" kern="0" dirty="0" smtClean="0">
              <a:solidFill>
                <a:schemeClr val="tx2"/>
              </a:solidFill>
              <a:latin typeface="Arial Black" panose="020B0A04020102020204"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kern="0" dirty="0" smtClean="0">
                <a:solidFill>
                  <a:schemeClr val="tx2"/>
                </a:solidFill>
                <a:latin typeface="Arial Black" panose="020B0A04020102020204" pitchFamily="34" charset="0"/>
                <a:cs typeface="Arial" pitchFamily="34" charset="0"/>
              </a:rPr>
              <a:t>thus enhancing self-esteem and family bonding</a:t>
            </a:r>
          </a:p>
          <a:p>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16</a:t>
            </a:fld>
            <a:endParaRPr lang="en-US"/>
          </a:p>
        </p:txBody>
      </p:sp>
    </p:spTree>
    <p:extLst>
      <p:ext uri="{BB962C8B-B14F-4D97-AF65-F5344CB8AC3E}">
        <p14:creationId xmlns:p14="http://schemas.microsoft.com/office/powerpoint/2010/main" xmlns="" val="1511345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solidFill>
                  <a:prstClr val="black"/>
                </a:solidFill>
                <a:latin typeface="Ameretto"/>
              </a:rPr>
              <a:t>There are also worksheets for problem solving and pre-problem solving, considering situations your children might face.</a:t>
            </a:r>
          </a:p>
          <a:p>
            <a:pPr>
              <a:defRPr/>
            </a:pPr>
            <a:endParaRPr lang="en-US" dirty="0" smtClean="0"/>
          </a:p>
        </p:txBody>
      </p:sp>
      <p:sp>
        <p:nvSpPr>
          <p:cNvPr id="78852" name="Slide Number Placeholder 3"/>
          <p:cNvSpPr>
            <a:spLocks noGrp="1"/>
          </p:cNvSpPr>
          <p:nvPr>
            <p:ph type="sldNum" sz="quarter" idx="4294967295"/>
          </p:nvPr>
        </p:nvSpPr>
        <p:spPr bwMode="auto">
          <a:xfrm>
            <a:off x="3970938" y="8830204"/>
            <a:ext cx="3037840" cy="46457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612" tIns="45806" rIns="91612" bIns="45806"/>
          <a:lstStyle>
            <a:lvl1pPr>
              <a:defRPr sz="2600">
                <a:solidFill>
                  <a:schemeClr val="tx1"/>
                </a:solidFill>
                <a:latin typeface="Ameretto" pitchFamily="2" charset="0"/>
              </a:defRPr>
            </a:lvl1pPr>
            <a:lvl2pPr marL="757066" indent="-291179">
              <a:defRPr sz="2600">
                <a:solidFill>
                  <a:schemeClr val="tx1"/>
                </a:solidFill>
                <a:latin typeface="Ameretto" pitchFamily="2" charset="0"/>
              </a:defRPr>
            </a:lvl2pPr>
            <a:lvl3pPr marL="1164717" indent="-232943">
              <a:defRPr sz="2600">
                <a:solidFill>
                  <a:schemeClr val="tx1"/>
                </a:solidFill>
                <a:latin typeface="Ameretto" pitchFamily="2" charset="0"/>
              </a:defRPr>
            </a:lvl3pPr>
            <a:lvl4pPr marL="1630604" indent="-232943">
              <a:defRPr sz="2600">
                <a:solidFill>
                  <a:schemeClr val="tx1"/>
                </a:solidFill>
                <a:latin typeface="Ameretto" pitchFamily="2" charset="0"/>
              </a:defRPr>
            </a:lvl4pPr>
            <a:lvl5pPr marL="2096491" indent="-232943">
              <a:defRPr sz="2600">
                <a:solidFill>
                  <a:schemeClr val="tx1"/>
                </a:solidFill>
                <a:latin typeface="Ameretto" pitchFamily="2" charset="0"/>
              </a:defRPr>
            </a:lvl5pPr>
            <a:lvl6pPr marL="2562377" indent="-232943" eaLnBrk="0" fontAlgn="base" hangingPunct="0">
              <a:spcBef>
                <a:spcPct val="0"/>
              </a:spcBef>
              <a:spcAft>
                <a:spcPct val="0"/>
              </a:spcAft>
              <a:defRPr sz="2600">
                <a:solidFill>
                  <a:schemeClr val="tx1"/>
                </a:solidFill>
                <a:latin typeface="Ameretto" pitchFamily="2" charset="0"/>
              </a:defRPr>
            </a:lvl6pPr>
            <a:lvl7pPr marL="3028264" indent="-232943" eaLnBrk="0" fontAlgn="base" hangingPunct="0">
              <a:spcBef>
                <a:spcPct val="0"/>
              </a:spcBef>
              <a:spcAft>
                <a:spcPct val="0"/>
              </a:spcAft>
              <a:defRPr sz="2600">
                <a:solidFill>
                  <a:schemeClr val="tx1"/>
                </a:solidFill>
                <a:latin typeface="Ameretto" pitchFamily="2" charset="0"/>
              </a:defRPr>
            </a:lvl7pPr>
            <a:lvl8pPr marL="3494151" indent="-232943" eaLnBrk="0" fontAlgn="base" hangingPunct="0">
              <a:spcBef>
                <a:spcPct val="0"/>
              </a:spcBef>
              <a:spcAft>
                <a:spcPct val="0"/>
              </a:spcAft>
              <a:defRPr sz="2600">
                <a:solidFill>
                  <a:schemeClr val="tx1"/>
                </a:solidFill>
                <a:latin typeface="Ameretto" pitchFamily="2" charset="0"/>
              </a:defRPr>
            </a:lvl8pPr>
            <a:lvl9pPr marL="3960038" indent="-232943" eaLnBrk="0" fontAlgn="base" hangingPunct="0">
              <a:spcBef>
                <a:spcPct val="0"/>
              </a:spcBef>
              <a:spcAft>
                <a:spcPct val="0"/>
              </a:spcAft>
              <a:defRPr sz="2600">
                <a:solidFill>
                  <a:schemeClr val="tx1"/>
                </a:solidFill>
                <a:latin typeface="Ameretto" pitchFamily="2" charset="0"/>
              </a:defRPr>
            </a:lvl9pPr>
          </a:lstStyle>
          <a:p>
            <a:fld id="{AC301C39-7A80-4F46-B93E-6A034EC763EC}" type="slidenum">
              <a:rPr lang="en-US" altLang="en-US">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xmlns="" val="621362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might</a:t>
            </a:r>
            <a:r>
              <a:rPr lang="en-US" baseline="0" dirty="0" smtClean="0"/>
              <a:t> ask WHY US? WHY THE CHURCH?</a:t>
            </a:r>
          </a:p>
          <a:p>
            <a:r>
              <a:rPr lang="en-US" baseline="0" dirty="0" smtClean="0"/>
              <a:t>School-based, education-based program do NOT work.</a:t>
            </a:r>
          </a:p>
          <a:p>
            <a:r>
              <a:rPr lang="en-US" baseline="0" dirty="0" smtClean="0"/>
              <a:t>Is there any place more family-friendly, more family focused than the church?</a:t>
            </a:r>
          </a:p>
          <a:p>
            <a:r>
              <a:rPr lang="en-US" baseline="0" dirty="0" smtClean="0"/>
              <a:t>The church has always supported and championed the family b/c the church sees that most often it is through the family that our children come to know Christ and become faithful disciples. </a:t>
            </a:r>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18</a:t>
            </a:fld>
            <a:endParaRPr lang="en-US"/>
          </a:p>
        </p:txBody>
      </p:sp>
    </p:spTree>
    <p:extLst>
      <p:ext uri="{BB962C8B-B14F-4D97-AF65-F5344CB8AC3E}">
        <p14:creationId xmlns:p14="http://schemas.microsoft.com/office/powerpoint/2010/main" xmlns="" val="285194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Let’s take a look at what helps</a:t>
            </a:r>
            <a:r>
              <a:rPr lang="en-US" altLang="en-US" baseline="0" dirty="0" smtClean="0"/>
              <a:t> to protect our children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strike="noStrike" baseline="0" dirty="0" smtClean="0">
                <a:solidFill>
                  <a:srgbClr val="000000"/>
                </a:solidFill>
                <a:latin typeface="Arial" panose="020B0604020202020204" pitchFamily="34" charset="0"/>
                <a:cs typeface="Arial" panose="020B0604020202020204" pitchFamily="34" charset="0"/>
              </a:rPr>
              <a:t>This is more than providing love. 3 things: Bonding, boundaries, monitoring.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altLang="en-US" baseline="0" dirty="0" smtClean="0">
                <a:sym typeface="Wingdings" panose="05000000000000000000" pitchFamily="2" charset="2"/>
              </a:rPr>
              <a:t>High expectations.  Including setting goals and making contracts to CHANGE behavior. This program teaches children how to change.  There are sections on delayed gratification, Accepting consequences calmly, Receiving feedback calmly.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altLang="en-US" baseline="0" dirty="0" smtClean="0">
                <a:sym typeface="Wingdings" panose="05000000000000000000" pitchFamily="2" charset="2"/>
              </a:rPr>
              <a:t>Clear, stated rules. Not “understood.”</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altLang="en-US" baseline="0" dirty="0" smtClean="0">
                <a:sym typeface="Wingdings" panose="05000000000000000000" pitchFamily="2" charset="2"/>
              </a:rPr>
              <a:t>Monitoring: following up on the rules, enforcing and providing NATURAL consequences rather than the child simply “DOING TIME”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altLang="en-US" baseline="0" dirty="0" smtClean="0">
                <a:sym typeface="Wingdings" panose="05000000000000000000" pitchFamily="2" charset="2"/>
              </a:rPr>
              <a:t>This takes some foresight, some planning, and some sharing of ideas/brainstorming WITH your spouse, children AND other families.</a:t>
            </a:r>
            <a:endParaRPr lang="en-US" altLang="en-US" dirty="0" smtClean="0"/>
          </a:p>
        </p:txBody>
      </p:sp>
      <p:sp>
        <p:nvSpPr>
          <p:cNvPr id="4" name="Slide Number Placeholder 3"/>
          <p:cNvSpPr>
            <a:spLocks noGrp="1"/>
          </p:cNvSpPr>
          <p:nvPr>
            <p:ph type="sldNum" sz="quarter" idx="5"/>
          </p:nvPr>
        </p:nvSpPr>
        <p:spPr/>
        <p:txBody>
          <a:bodyPr/>
          <a:lstStyle/>
          <a:p>
            <a:pPr>
              <a:defRPr/>
            </a:pPr>
            <a:fld id="{D2A832CA-260E-41F4-BBF5-BE356BB5EF93}" type="slidenum">
              <a:rPr lang="en-US" smtClean="0"/>
              <a:pPr>
                <a:defRPr/>
              </a:pPr>
              <a:t>19</a:t>
            </a:fld>
            <a:endParaRPr lang="en-US"/>
          </a:p>
        </p:txBody>
      </p:sp>
    </p:spTree>
    <p:extLst>
      <p:ext uri="{BB962C8B-B14F-4D97-AF65-F5344CB8AC3E}">
        <p14:creationId xmlns:p14="http://schemas.microsoft.com/office/powerpoint/2010/main" xmlns="" val="979553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*These are the skills that have been shown to have the most influence</a:t>
            </a:r>
            <a:r>
              <a:rPr lang="en-US" baseline="0" dirty="0" smtClean="0"/>
              <a:t> on keeping teens from experimenting. </a:t>
            </a:r>
          </a:p>
          <a:p>
            <a:pPr>
              <a:defRPr/>
            </a:pPr>
            <a:endParaRPr lang="en-US" altLang="en-US" dirty="0" smtClean="0"/>
          </a:p>
          <a:p>
            <a:pPr>
              <a:defRPr/>
            </a:pPr>
            <a:endParaRPr lang="en-US" dirty="0" smtClean="0"/>
          </a:p>
          <a:p>
            <a:pPr>
              <a:defRPr/>
            </a:pPr>
            <a:endParaRPr lang="en-US" dirty="0" smtClean="0"/>
          </a:p>
        </p:txBody>
      </p:sp>
      <p:sp>
        <p:nvSpPr>
          <p:cNvPr id="63492" name="Slide Number Placeholder 3"/>
          <p:cNvSpPr>
            <a:spLocks noGrp="1"/>
          </p:cNvSpPr>
          <p:nvPr>
            <p:ph type="sldNum" sz="quarter" idx="5"/>
          </p:nvPr>
        </p:nvSpPr>
        <p:spPr bwMode="auto">
          <a:xfrm>
            <a:off x="3970938" y="8951013"/>
            <a:ext cx="3037840" cy="47127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612" tIns="45806" rIns="91612" bIns="45806" numCol="1" anchorCtr="0" compatLnSpc="1">
            <a:prstTxWarp prst="textNoShape">
              <a:avLst/>
            </a:prstTxWarp>
          </a:bodyPr>
          <a:lstStyle>
            <a:lvl1pPr>
              <a:defRPr>
                <a:solidFill>
                  <a:schemeClr val="tx1"/>
                </a:solidFill>
                <a:latin typeface="Calibri" panose="020F0502020204030204" pitchFamily="34" charset="0"/>
              </a:defRPr>
            </a:lvl1pPr>
            <a:lvl2pPr marL="757066" indent="-291179">
              <a:defRPr>
                <a:solidFill>
                  <a:schemeClr val="tx1"/>
                </a:solidFill>
                <a:latin typeface="Calibri" panose="020F0502020204030204" pitchFamily="34" charset="0"/>
              </a:defRPr>
            </a:lvl2pPr>
            <a:lvl3pPr marL="1164717" indent="-232943">
              <a:defRPr>
                <a:solidFill>
                  <a:schemeClr val="tx1"/>
                </a:solidFill>
                <a:latin typeface="Calibri" panose="020F0502020204030204" pitchFamily="34" charset="0"/>
              </a:defRPr>
            </a:lvl3pPr>
            <a:lvl4pPr marL="1630604" indent="-232943">
              <a:defRPr>
                <a:solidFill>
                  <a:schemeClr val="tx1"/>
                </a:solidFill>
                <a:latin typeface="Calibri" panose="020F0502020204030204" pitchFamily="34" charset="0"/>
              </a:defRPr>
            </a:lvl4pPr>
            <a:lvl5pPr marL="2096491" indent="-232943">
              <a:defRPr>
                <a:solidFill>
                  <a:schemeClr val="tx1"/>
                </a:solidFill>
                <a:latin typeface="Calibri" panose="020F0502020204030204" pitchFamily="34" charset="0"/>
              </a:defRPr>
            </a:lvl5pPr>
            <a:lvl6pPr marL="2562377" indent="-232943" eaLnBrk="0" fontAlgn="base" hangingPunct="0">
              <a:spcBef>
                <a:spcPct val="0"/>
              </a:spcBef>
              <a:spcAft>
                <a:spcPct val="0"/>
              </a:spcAft>
              <a:defRPr>
                <a:solidFill>
                  <a:schemeClr val="tx1"/>
                </a:solidFill>
                <a:latin typeface="Calibri" panose="020F0502020204030204" pitchFamily="34" charset="0"/>
              </a:defRPr>
            </a:lvl6pPr>
            <a:lvl7pPr marL="3028264" indent="-232943" eaLnBrk="0" fontAlgn="base" hangingPunct="0">
              <a:spcBef>
                <a:spcPct val="0"/>
              </a:spcBef>
              <a:spcAft>
                <a:spcPct val="0"/>
              </a:spcAft>
              <a:defRPr>
                <a:solidFill>
                  <a:schemeClr val="tx1"/>
                </a:solidFill>
                <a:latin typeface="Calibri" panose="020F0502020204030204" pitchFamily="34" charset="0"/>
              </a:defRPr>
            </a:lvl7pPr>
            <a:lvl8pPr marL="3494151" indent="-232943" eaLnBrk="0" fontAlgn="base" hangingPunct="0">
              <a:spcBef>
                <a:spcPct val="0"/>
              </a:spcBef>
              <a:spcAft>
                <a:spcPct val="0"/>
              </a:spcAft>
              <a:defRPr>
                <a:solidFill>
                  <a:schemeClr val="tx1"/>
                </a:solidFill>
                <a:latin typeface="Calibri" panose="020F0502020204030204" pitchFamily="34" charset="0"/>
              </a:defRPr>
            </a:lvl8pPr>
            <a:lvl9pPr marL="3960038" indent="-23294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DCB03F2-0C7C-4665-AFB3-143557EFE1A7}" type="slidenum">
              <a:rPr lang="en-US" altLang="en-US" sz="2600">
                <a:solidFill>
                  <a:srgbClr val="000000"/>
                </a:solidFill>
                <a:latin typeface="Ameretto"/>
              </a:rPr>
              <a:pPr fontAlgn="base">
                <a:spcBef>
                  <a:spcPct val="0"/>
                </a:spcBef>
                <a:spcAft>
                  <a:spcPct val="0"/>
                </a:spcAft>
              </a:pPr>
              <a:t>20</a:t>
            </a:fld>
            <a:endParaRPr lang="en-US" altLang="en-US" sz="2600">
              <a:solidFill>
                <a:srgbClr val="000000"/>
              </a:solidFill>
              <a:latin typeface="Ameretto"/>
            </a:endParaRPr>
          </a:p>
        </p:txBody>
      </p:sp>
    </p:spTree>
    <p:extLst>
      <p:ext uri="{BB962C8B-B14F-4D97-AF65-F5344CB8AC3E}">
        <p14:creationId xmlns:p14="http://schemas.microsoft.com/office/powerpoint/2010/main" xmlns="" val="125702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These are our goals </a:t>
            </a:r>
            <a:r>
              <a:rPr lang="en-US" b="1" dirty="0" err="1" smtClean="0"/>
              <a:t>afterall</a:t>
            </a:r>
            <a:r>
              <a:rPr lang="en-US" b="1" dirty="0" smtClean="0"/>
              <a:t>.</a:t>
            </a:r>
          </a:p>
          <a:p>
            <a:r>
              <a:rPr lang="en-US" dirty="0" smtClean="0"/>
              <a:t>This is what Art</a:t>
            </a:r>
            <a:r>
              <a:rPr lang="en-US" baseline="0" dirty="0" smtClean="0"/>
              <a:t> did.  Went to SAMHSA and looked at all their so-called evidence-based programs. Some prevention programs cost 10’s – 20’s of thousands of $ to implement. Some were tested internally.  Some provided some positive impact, but the impacted didn’t last or wasn’t tested over a long period of time.  Some weren’t practical for a church or a community to implement. Some REQUIRED clinical professionals.</a:t>
            </a:r>
          </a:p>
          <a:p>
            <a:r>
              <a:rPr lang="en-US" altLang="en-US" sz="1200" b="1" dirty="0" smtClean="0"/>
              <a:t>Why spend our energy on anything other than something that has been proven to work?</a:t>
            </a:r>
          </a:p>
          <a:p>
            <a:endParaRPr lang="en-US" dirty="0" smtClean="0"/>
          </a:p>
        </p:txBody>
      </p:sp>
      <p:sp>
        <p:nvSpPr>
          <p:cNvPr id="4" name="Slide Number Placeholder 3"/>
          <p:cNvSpPr>
            <a:spLocks noGrp="1"/>
          </p:cNvSpPr>
          <p:nvPr>
            <p:ph type="sldNum" sz="quarter" idx="10"/>
          </p:nvPr>
        </p:nvSpPr>
        <p:spPr/>
        <p:txBody>
          <a:bodyPr/>
          <a:lstStyle/>
          <a:p>
            <a:fld id="{239F6176-B02E-4CAC-96FC-149BE4BCFBF0}" type="slidenum">
              <a:rPr lang="en-US" smtClean="0"/>
              <a:pPr/>
              <a:t>21</a:t>
            </a:fld>
            <a:endParaRPr lang="en-US"/>
          </a:p>
        </p:txBody>
      </p:sp>
    </p:spTree>
    <p:extLst>
      <p:ext uri="{BB962C8B-B14F-4D97-AF65-F5344CB8AC3E}">
        <p14:creationId xmlns:p14="http://schemas.microsoft.com/office/powerpoint/2010/main" xmlns="" val="1571719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sz="1200" b="1" dirty="0" smtClean="0"/>
              <a:t>15 Strengthening Families Program facilitator trainings </a:t>
            </a:r>
            <a:r>
              <a:rPr lang="en-US" sz="1200" dirty="0" smtClean="0"/>
              <a:t>to help alleviate the problems of substance abuse, addiction, and related family violence among their congregations.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The facilitator training is provided on-site and lasts two full days.  Global Ministries funding covers the cost of providing the trainer, copies of the curriculum and the DVDs.  What’s needed from the local organizers is a site large enough to accommodate approximately 20 participants.  It’s also helpful if the local organizers can arrange for coffee breaks for the two-day training.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detailed script for each of the lessons provides the facilitator with precise instructions about what to say and how to address common issues.  It’s the combination of the 2-day training, a careful review of the materials, an easy-to-follow DVD and script that have made it possible for volunteers to be able to successfully implement The Strengthening Families Program.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a:defRPr/>
            </a:pPr>
            <a:endParaRPr lang="en-US" dirty="0" smtClean="0"/>
          </a:p>
        </p:txBody>
      </p:sp>
      <p:sp>
        <p:nvSpPr>
          <p:cNvPr id="88068" name="Slide Number Placeholder 3"/>
          <p:cNvSpPr>
            <a:spLocks noGrp="1"/>
          </p:cNvSpPr>
          <p:nvPr>
            <p:ph type="sldNum" sz="quarter" idx="4294967295"/>
          </p:nvPr>
        </p:nvSpPr>
        <p:spPr bwMode="auto">
          <a:xfrm>
            <a:off x="3970938" y="8830204"/>
            <a:ext cx="3037840" cy="46457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612" tIns="45806" rIns="91612" bIns="45806"/>
          <a:lstStyle>
            <a:lvl1pPr>
              <a:defRPr sz="2600">
                <a:solidFill>
                  <a:schemeClr val="tx1"/>
                </a:solidFill>
                <a:latin typeface="Ameretto" pitchFamily="2" charset="0"/>
              </a:defRPr>
            </a:lvl1pPr>
            <a:lvl2pPr marL="757066" indent="-291179">
              <a:defRPr sz="2600">
                <a:solidFill>
                  <a:schemeClr val="tx1"/>
                </a:solidFill>
                <a:latin typeface="Ameretto" pitchFamily="2" charset="0"/>
              </a:defRPr>
            </a:lvl2pPr>
            <a:lvl3pPr marL="1164717" indent="-232943">
              <a:defRPr sz="2600">
                <a:solidFill>
                  <a:schemeClr val="tx1"/>
                </a:solidFill>
                <a:latin typeface="Ameretto" pitchFamily="2" charset="0"/>
              </a:defRPr>
            </a:lvl3pPr>
            <a:lvl4pPr marL="1630604" indent="-232943">
              <a:defRPr sz="2600">
                <a:solidFill>
                  <a:schemeClr val="tx1"/>
                </a:solidFill>
                <a:latin typeface="Ameretto" pitchFamily="2" charset="0"/>
              </a:defRPr>
            </a:lvl4pPr>
            <a:lvl5pPr marL="2096491" indent="-232943">
              <a:defRPr sz="2600">
                <a:solidFill>
                  <a:schemeClr val="tx1"/>
                </a:solidFill>
                <a:latin typeface="Ameretto" pitchFamily="2" charset="0"/>
              </a:defRPr>
            </a:lvl5pPr>
            <a:lvl6pPr marL="2562377" indent="-232943" eaLnBrk="0" fontAlgn="base" hangingPunct="0">
              <a:spcBef>
                <a:spcPct val="0"/>
              </a:spcBef>
              <a:spcAft>
                <a:spcPct val="0"/>
              </a:spcAft>
              <a:defRPr sz="2600">
                <a:solidFill>
                  <a:schemeClr val="tx1"/>
                </a:solidFill>
                <a:latin typeface="Ameretto" pitchFamily="2" charset="0"/>
              </a:defRPr>
            </a:lvl6pPr>
            <a:lvl7pPr marL="3028264" indent="-232943" eaLnBrk="0" fontAlgn="base" hangingPunct="0">
              <a:spcBef>
                <a:spcPct val="0"/>
              </a:spcBef>
              <a:spcAft>
                <a:spcPct val="0"/>
              </a:spcAft>
              <a:defRPr sz="2600">
                <a:solidFill>
                  <a:schemeClr val="tx1"/>
                </a:solidFill>
                <a:latin typeface="Ameretto" pitchFamily="2" charset="0"/>
              </a:defRPr>
            </a:lvl7pPr>
            <a:lvl8pPr marL="3494151" indent="-232943" eaLnBrk="0" fontAlgn="base" hangingPunct="0">
              <a:spcBef>
                <a:spcPct val="0"/>
              </a:spcBef>
              <a:spcAft>
                <a:spcPct val="0"/>
              </a:spcAft>
              <a:defRPr sz="2600">
                <a:solidFill>
                  <a:schemeClr val="tx1"/>
                </a:solidFill>
                <a:latin typeface="Ameretto" pitchFamily="2" charset="0"/>
              </a:defRPr>
            </a:lvl8pPr>
            <a:lvl9pPr marL="3960038" indent="-232943" eaLnBrk="0" fontAlgn="base" hangingPunct="0">
              <a:spcBef>
                <a:spcPct val="0"/>
              </a:spcBef>
              <a:spcAft>
                <a:spcPct val="0"/>
              </a:spcAft>
              <a:defRPr sz="2600">
                <a:solidFill>
                  <a:schemeClr val="tx1"/>
                </a:solidFill>
                <a:latin typeface="Ameretto" pitchFamily="2" charset="0"/>
              </a:defRPr>
            </a:lvl9pPr>
          </a:lstStyle>
          <a:p>
            <a:fld id="{66441AF3-E6ED-4373-853F-A074C070D397}" type="slidenum">
              <a:rPr lang="en-US" altLang="en-US">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xmlns="" val="602419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Therefore, the Strengthening Families Foundation proposed conducting 15 Strengthening Families Program facilitator trainings for the United Methodist Special Program on Substance Abuse and Related Violence in multiple location sites around the US to help alleviate the problems of substance abuse, addiction, and related family violence among their congregations.  In March 2016, this proposal was approved for funding by the Global Ministries board of directors.</a:t>
            </a:r>
          </a:p>
          <a:p>
            <a:r>
              <a:rPr lang="en-US" sz="1200" kern="1200" dirty="0" smtClean="0">
                <a:solidFill>
                  <a:schemeClr val="tx1"/>
                </a:solidFill>
                <a:effectLst/>
                <a:latin typeface="+mn-lt"/>
                <a:ea typeface="+mn-ea"/>
                <a:cs typeface="+mn-cs"/>
              </a:rPr>
              <a:t>The facilitator training is provided on-site and lasts two full days.  Global Ministries funding covers the cost of providing the trainer, copies of the curriculum and the DVDs.  What’s needed from the local organizers is a site large enough to accommodate approximately 20 participants.  It’s also helpful if the local organizers can arrange for coffee breaks for the two-day training.</a:t>
            </a:r>
          </a:p>
          <a:p>
            <a:r>
              <a:rPr lang="en-US" sz="1200" kern="1200" dirty="0" smtClean="0">
                <a:solidFill>
                  <a:schemeClr val="tx1"/>
                </a:solidFill>
                <a:effectLst/>
                <a:latin typeface="+mn-lt"/>
                <a:ea typeface="+mn-ea"/>
                <a:cs typeface="+mn-cs"/>
              </a:rPr>
              <a:t>After receiving the training and reviewing the materials, the trainees, working in pairs or groups of three, will be prepared to implement the 12-session Multi-family DVD Discussion Group.  In each session, the facilitators will walk the families through the DVD.  Together they watch the DVD, being prompted by the DVD to stop at various points of the lesson in order to practice various skills.  A detailed script for each of the lessons provides the facilitator with precise instructions about what to say and how to address common issues.  It’s the combination of the 2-day training, a careful review of the materials, an easy-to-follow DVD and script that have made it possible for volunteers to be able to successfully implement The Strengthening Families Program.</a:t>
            </a:r>
          </a:p>
          <a:p>
            <a:endParaRPr lang="en-US" dirty="0"/>
          </a:p>
        </p:txBody>
      </p:sp>
      <p:sp>
        <p:nvSpPr>
          <p:cNvPr id="4" name="Slide Number Placeholder 3"/>
          <p:cNvSpPr>
            <a:spLocks noGrp="1"/>
          </p:cNvSpPr>
          <p:nvPr>
            <p:ph type="sldNum" sz="quarter" idx="10"/>
          </p:nvPr>
        </p:nvSpPr>
        <p:spPr/>
        <p:txBody>
          <a:bodyPr/>
          <a:lstStyle/>
          <a:p>
            <a:fld id="{239F6176-B02E-4CAC-96FC-149BE4BCFBF0}" type="slidenum">
              <a:rPr lang="en-US" smtClean="0"/>
              <a:pPr/>
              <a:t>23</a:t>
            </a:fld>
            <a:endParaRPr lang="en-US"/>
          </a:p>
        </p:txBody>
      </p:sp>
    </p:spTree>
    <p:extLst>
      <p:ext uri="{BB962C8B-B14F-4D97-AF65-F5344CB8AC3E}">
        <p14:creationId xmlns:p14="http://schemas.microsoft.com/office/powerpoint/2010/main" xmlns="" val="589062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9F6176-B02E-4CAC-96FC-149BE4BCFBF0}" type="slidenum">
              <a:rPr lang="en-US" smtClean="0"/>
              <a:pPr/>
              <a:t>24</a:t>
            </a:fld>
            <a:endParaRPr lang="en-US"/>
          </a:p>
        </p:txBody>
      </p:sp>
    </p:spTree>
    <p:extLst>
      <p:ext uri="{BB962C8B-B14F-4D97-AF65-F5344CB8AC3E}">
        <p14:creationId xmlns:p14="http://schemas.microsoft.com/office/powerpoint/2010/main" xmlns="" val="237748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Shape 560"/>
          <p:cNvSpPr>
            <a:spLocks noGrp="1" noRot="1" noChangeAspect="1"/>
          </p:cNvSpPr>
          <p:nvPr>
            <p:ph type="sldImg"/>
          </p:nvPr>
        </p:nvSpPr>
        <p:spPr>
          <a:prstGeom prst="rect">
            <a:avLst/>
          </a:prstGeom>
        </p:spPr>
        <p:txBody>
          <a:bodyPr/>
          <a:lstStyle/>
          <a:p>
            <a:endParaRPr/>
          </a:p>
        </p:txBody>
      </p:sp>
      <p:sp>
        <p:nvSpPr>
          <p:cNvPr id="561" name="Shape 561"/>
          <p:cNvSpPr>
            <a:spLocks noGrp="1"/>
          </p:cNvSpPr>
          <p:nvPr>
            <p:ph type="body" sz="quarter" idx="1"/>
          </p:nvPr>
        </p:nvSpPr>
        <p:spPr>
          <a:prstGeom prst="rect">
            <a:avLst/>
          </a:prstGeom>
        </p:spPr>
        <p:txBody>
          <a:bodyPr/>
          <a:lstStyle/>
          <a:p>
            <a:pPr marL="1171575" lvl="0" indent="-257175" algn="l">
              <a:lnSpc>
                <a:spcPct val="100000"/>
              </a:lnSpc>
              <a:buSzPct val="100000"/>
              <a:buFont typeface="Arial"/>
              <a:buNone/>
              <a:defRPr sz="1200">
                <a:latin typeface="Calibri"/>
                <a:ea typeface="Calibri"/>
                <a:cs typeface="Calibri"/>
                <a:sym typeface="Calibri"/>
              </a:defRPr>
            </a:pPr>
            <a:r>
              <a:rPr sz="1800" dirty="0" smtClean="0"/>
              <a:t>Now </a:t>
            </a:r>
            <a:r>
              <a:rPr sz="1800" dirty="0"/>
              <a:t>we invite you to type your questions </a:t>
            </a:r>
            <a:r>
              <a:rPr sz="1800" dirty="0" smtClean="0"/>
              <a:t>on </a:t>
            </a:r>
            <a:r>
              <a:rPr sz="1800" dirty="0"/>
              <a:t>the white </a:t>
            </a:r>
            <a:r>
              <a:rPr lang="en-US" sz="1800" dirty="0" smtClean="0"/>
              <a:t>space </a:t>
            </a:r>
            <a:r>
              <a:rPr sz="1800" dirty="0" smtClean="0"/>
              <a:t>provided </a:t>
            </a:r>
            <a:r>
              <a:rPr sz="1800" dirty="0"/>
              <a:t>or in the Q&amp;A box located on the right side of your screen. </a:t>
            </a:r>
          </a:p>
        </p:txBody>
      </p:sp>
    </p:spTree>
    <p:extLst>
      <p:ext uri="{BB962C8B-B14F-4D97-AF65-F5344CB8AC3E}">
        <p14:creationId xmlns:p14="http://schemas.microsoft.com/office/powerpoint/2010/main" xmlns="" val="1089315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Shape 502"/>
          <p:cNvSpPr>
            <a:spLocks noGrp="1" noRot="1" noChangeAspect="1"/>
          </p:cNvSpPr>
          <p:nvPr>
            <p:ph type="sldImg"/>
          </p:nvPr>
        </p:nvSpPr>
        <p:spPr>
          <a:prstGeom prst="rect">
            <a:avLst/>
          </a:prstGeom>
        </p:spPr>
        <p:txBody>
          <a:bodyPr/>
          <a:lstStyle/>
          <a:p>
            <a:endParaRPr/>
          </a:p>
        </p:txBody>
      </p:sp>
      <p:sp>
        <p:nvSpPr>
          <p:cNvPr id="503" name="Shape 503"/>
          <p:cNvSpPr>
            <a:spLocks noGrp="1"/>
          </p:cNvSpPr>
          <p:nvPr>
            <p:ph type="body" sz="quarter" idx="1"/>
          </p:nvPr>
        </p:nvSpPr>
        <p:spPr>
          <a:prstGeom prst="rect">
            <a:avLst/>
          </a:prstGeom>
        </p:spPr>
        <p:txBody>
          <a:bodyPr/>
          <a:lstStyle/>
          <a:p>
            <a:pPr marL="228600" lvl="1" indent="0">
              <a:buSzPct val="100000"/>
              <a:buFont typeface="Arial"/>
              <a:buChar char="•"/>
            </a:pPr>
            <a:endParaRPr dirty="0"/>
          </a:p>
        </p:txBody>
      </p:sp>
    </p:spTree>
    <p:extLst>
      <p:ext uri="{BB962C8B-B14F-4D97-AF65-F5344CB8AC3E}">
        <p14:creationId xmlns:p14="http://schemas.microsoft.com/office/powerpoint/2010/main" xmlns="" val="1255975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 name="Shape 555"/>
          <p:cNvSpPr>
            <a:spLocks noGrp="1" noRot="1" noChangeAspect="1"/>
          </p:cNvSpPr>
          <p:nvPr>
            <p:ph type="sldImg"/>
          </p:nvPr>
        </p:nvSpPr>
        <p:spPr>
          <a:prstGeom prst="rect">
            <a:avLst/>
          </a:prstGeom>
        </p:spPr>
        <p:txBody>
          <a:bodyPr/>
          <a:lstStyle/>
          <a:p>
            <a:endParaRPr/>
          </a:p>
        </p:txBody>
      </p:sp>
      <p:sp>
        <p:nvSpPr>
          <p:cNvPr id="556" name="Shape 556"/>
          <p:cNvSpPr>
            <a:spLocks noGrp="1"/>
          </p:cNvSpPr>
          <p:nvPr>
            <p:ph type="body" sz="quarter" idx="1"/>
          </p:nvPr>
        </p:nvSpPr>
        <p:spPr>
          <a:prstGeom prst="rect">
            <a:avLst/>
          </a:prstGeom>
        </p:spPr>
        <p:txBody>
          <a:bodyPr/>
          <a:lstStyle/>
          <a:p>
            <a:r>
              <a:rPr dirty="0"/>
              <a:t>It is also our job to provide fresh ideas and encouragement along the way</a:t>
            </a:r>
            <a:r>
              <a:rPr dirty="0" smtClean="0"/>
              <a:t>.</a:t>
            </a:r>
            <a:endParaRPr dirty="0"/>
          </a:p>
          <a:p>
            <a:r>
              <a:rPr dirty="0"/>
              <a:t>Family newsletter: 4 ways to connect to God and each other every month. </a:t>
            </a:r>
            <a:endParaRPr lang="en-US" dirty="0" smtClean="0"/>
          </a:p>
          <a:p>
            <a:r>
              <a:rPr lang="en-US" dirty="0" smtClean="0"/>
              <a:t>http://www.umc.org/what-we-believe/get-your-spirit-in-shape-family-devotions  podcast</a:t>
            </a:r>
          </a:p>
          <a:p>
            <a:r>
              <a:rPr lang="en-US" dirty="0" smtClean="0"/>
              <a:t>http://books.upperroom.org/book/scrambled-starts/</a:t>
            </a:r>
          </a:p>
          <a:p>
            <a:endParaRPr lang="en-US" dirty="0" smtClean="0"/>
          </a:p>
          <a:p>
            <a:endParaRPr dirty="0"/>
          </a:p>
        </p:txBody>
      </p:sp>
    </p:spTree>
    <p:extLst>
      <p:ext uri="{BB962C8B-B14F-4D97-AF65-F5344CB8AC3E}">
        <p14:creationId xmlns:p14="http://schemas.microsoft.com/office/powerpoint/2010/main" xmlns="" val="1410213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Shape 566"/>
          <p:cNvSpPr>
            <a:spLocks noGrp="1" noRot="1" noChangeAspect="1"/>
          </p:cNvSpPr>
          <p:nvPr>
            <p:ph type="sldImg"/>
          </p:nvPr>
        </p:nvSpPr>
        <p:spPr>
          <a:prstGeom prst="rect">
            <a:avLst/>
          </a:prstGeom>
        </p:spPr>
        <p:txBody>
          <a:bodyPr/>
          <a:lstStyle/>
          <a:p>
            <a:endParaRPr/>
          </a:p>
        </p:txBody>
      </p:sp>
      <p:sp>
        <p:nvSpPr>
          <p:cNvPr id="567" name="Shape 567"/>
          <p:cNvSpPr>
            <a:spLocks noGrp="1"/>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endParaRPr dirty="0"/>
          </a:p>
        </p:txBody>
      </p:sp>
    </p:spTree>
    <p:extLst>
      <p:ext uri="{BB962C8B-B14F-4D97-AF65-F5344CB8AC3E}">
        <p14:creationId xmlns:p14="http://schemas.microsoft.com/office/powerpoint/2010/main" xmlns="" val="8727557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Shape 578"/>
          <p:cNvSpPr>
            <a:spLocks noGrp="1" noRot="1" noChangeAspect="1"/>
          </p:cNvSpPr>
          <p:nvPr>
            <p:ph type="sldImg"/>
          </p:nvPr>
        </p:nvSpPr>
        <p:spPr>
          <a:prstGeom prst="rect">
            <a:avLst/>
          </a:prstGeom>
        </p:spPr>
        <p:txBody>
          <a:bodyPr/>
          <a:lstStyle/>
          <a:p>
            <a:endParaRPr/>
          </a:p>
        </p:txBody>
      </p:sp>
      <p:sp>
        <p:nvSpPr>
          <p:cNvPr id="579" name="Shape 579"/>
          <p:cNvSpPr>
            <a:spLocks noGrp="1"/>
          </p:cNvSpPr>
          <p:nvPr>
            <p:ph type="body" sz="quarter" idx="1"/>
          </p:nvPr>
        </p:nvSpPr>
        <p:spPr>
          <a:prstGeom prst="rect">
            <a:avLst/>
          </a:prstGeom>
        </p:spPr>
        <p:txBody>
          <a:bodyPr/>
          <a:lstStyle>
            <a:lvl1pPr>
              <a:lnSpc>
                <a:spcPct val="100000"/>
              </a:lnSpc>
              <a:defRPr sz="1200">
                <a:latin typeface="Times New Roman"/>
                <a:ea typeface="Times New Roman"/>
                <a:cs typeface="Times New Roman"/>
                <a:sym typeface="Times New Roman"/>
              </a:defRPr>
            </a:lvl1pPr>
          </a:lstStyle>
          <a:p>
            <a:pPr>
              <a:defRPr>
                <a:latin typeface="Calibri"/>
                <a:ea typeface="Calibri"/>
                <a:cs typeface="Calibri"/>
                <a:sym typeface="Calibri"/>
              </a:defRPr>
            </a:pPr>
            <a:r>
              <a:rPr>
                <a:latin typeface="Times New Roman"/>
                <a:ea typeface="Times New Roman"/>
                <a:cs typeface="Times New Roman"/>
                <a:sym typeface="Times New Roman"/>
              </a:rPr>
              <a:t>https://www.facebook.com/groups/108689069185062/</a:t>
            </a:r>
          </a:p>
        </p:txBody>
      </p:sp>
    </p:spTree>
    <p:extLst>
      <p:ext uri="{BB962C8B-B14F-4D97-AF65-F5344CB8AC3E}">
        <p14:creationId xmlns:p14="http://schemas.microsoft.com/office/powerpoint/2010/main" xmlns="" val="557504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kern="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BA2E406F-A77D-4746-90CE-7898C5C32FE0}" type="datetimeFigureOut">
              <a:rPr lang="en-US" smtClean="0"/>
              <a:pPr/>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252172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aseline="0"/>
            </a:lvl1pPr>
            <a:lvl2pPr>
              <a:defRPr baseline="0"/>
            </a:lvl2pPr>
            <a:lvl3pPr>
              <a:defRPr baseline="0"/>
            </a:lvl3pPr>
            <a:lvl4pPr>
              <a:defRPr baseline="0"/>
            </a:lvl4pPr>
            <a:lvl5pPr>
              <a:defRPr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A2E406F-A77D-4746-90CE-7898C5C32FE0}" type="datetimeFigureOut">
              <a:rPr lang="en-US" smtClean="0"/>
              <a:pPr/>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3436710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kern="0" cap="all"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BA2E406F-A77D-4746-90CE-7898C5C32FE0}" type="datetimeFigureOut">
              <a:rPr lang="en-US" smtClean="0"/>
              <a:pPr/>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1048448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baseline="0"/>
            </a:lvl1pPr>
            <a:lvl2pPr>
              <a:defRPr sz="24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baseline="0"/>
            </a:lvl1pPr>
            <a:lvl2pPr>
              <a:defRPr sz="24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BA2E406F-A77D-4746-90CE-7898C5C32FE0}" type="datetimeFigureOut">
              <a:rPr lang="en-US" smtClean="0"/>
              <a:pPr/>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3631053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aseline="0"/>
            </a:lvl1pPr>
            <a:lvl2pPr>
              <a:defRPr sz="2000" baseline="0"/>
            </a:lvl2pPr>
            <a:lvl3pPr>
              <a:defRPr sz="1800" baseline="0"/>
            </a:lvl3pPr>
            <a:lvl4pPr>
              <a:defRPr sz="1600" baseline="0"/>
            </a:lvl4pPr>
            <a:lvl5pPr>
              <a:defRPr sz="1600" baseline="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BA2E406F-A77D-4746-90CE-7898C5C32FE0}" type="datetimeFigureOut">
              <a:rPr lang="en-US" smtClean="0"/>
              <a:pPr/>
              <a:t>6/20/2016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104564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2E406F-A77D-4746-90CE-7898C5C32FE0}" type="datetimeFigureOut">
              <a:rPr lang="en-US" smtClean="0"/>
              <a:pPr/>
              <a:t>6/20/2016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4186534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2E406F-A77D-4746-90CE-7898C5C32FE0}" type="datetimeFigureOut">
              <a:rPr lang="en-US" smtClean="0"/>
              <a:pPr/>
              <a:t>6/20/2016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913011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E406F-A77D-4746-90CE-7898C5C32FE0}" type="datetimeFigureOut">
              <a:rPr lang="en-US" smtClean="0"/>
              <a:pPr/>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3146297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2E406F-A77D-4746-90CE-7898C5C32FE0}" type="datetimeFigureOut">
              <a:rPr lang="en-US" smtClean="0"/>
              <a:pPr/>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130102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E406F-A77D-4746-90CE-7898C5C32FE0}" type="datetimeFigureOut">
              <a:rPr lang="en-US" smtClean="0"/>
              <a:pPr/>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129716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2E406F-A77D-4746-90CE-7898C5C32FE0}" type="datetimeFigureOut">
              <a:rPr lang="en-US" smtClean="0"/>
              <a:pPr/>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4137221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0">
    <p:bg>
      <p:bgPr>
        <a:gradFill flip="none" rotWithShape="1">
          <a:gsLst>
            <a:gs pos="0">
              <a:srgbClr val="FFFFFF"/>
            </a:gs>
            <a:gs pos="75000">
              <a:srgbClr val="FFFFFF"/>
            </a:gs>
            <a:gs pos="100000">
              <a:srgbClr val="D9D9D9"/>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hape 5"/>
          <p:cNvSpPr/>
          <p:nvPr userDrawn="1"/>
        </p:nvSpPr>
        <p:spPr>
          <a:xfrm>
            <a:off x="25399" y="6577104"/>
            <a:ext cx="9093202" cy="2308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900"/>
            </a:lvl1pPr>
          </a:lstStyle>
          <a:p>
            <a:pPr algn="l"/>
            <a:r>
              <a:rPr dirty="0"/>
              <a:t>©</a:t>
            </a:r>
            <a:r>
              <a:rPr dirty="0" smtClean="0"/>
              <a:t>201</a:t>
            </a:r>
            <a:r>
              <a:rPr lang="en-US" dirty="0" smtClean="0"/>
              <a:t>6</a:t>
            </a:r>
            <a:r>
              <a:rPr dirty="0" smtClean="0"/>
              <a:t> </a:t>
            </a:r>
            <a:r>
              <a:rPr dirty="0"/>
              <a:t>General Board of Discipleship of The United Methodist Church. Permission is given for use in United Methodist congregations, annual conferences, and districts</a:t>
            </a:r>
          </a:p>
        </p:txBody>
      </p:sp>
    </p:spTree>
    <p:extLst>
      <p:ext uri="{BB962C8B-B14F-4D97-AF65-F5344CB8AC3E}">
        <p14:creationId xmlns:p14="http://schemas.microsoft.com/office/powerpoint/2010/main" xmlns="" val="95912021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4" name="Text Placeholder 15"/>
          <p:cNvSpPr>
            <a:spLocks noGrp="1"/>
          </p:cNvSpPr>
          <p:nvPr>
            <p:ph type="body" sz="quarter" idx="16"/>
          </p:nvPr>
        </p:nvSpPr>
        <p:spPr>
          <a:xfrm>
            <a:off x="2126798" y="3201831"/>
            <a:ext cx="4890405" cy="2194762"/>
          </a:xfrm>
          <a:prstGeom prst="rect">
            <a:avLst/>
          </a:prstGeom>
        </p:spPr>
        <p:txBody>
          <a:bodyPr lIns="0" tIns="0" rIns="0" bIns="0">
            <a:normAutofit/>
          </a:bodyPr>
          <a:lstStyle>
            <a:lvl1pPr marL="0" indent="0" algn="ctr">
              <a:buNone/>
              <a:defRPr sz="750"/>
            </a:lvl1pPr>
            <a:lvl2pPr>
              <a:defRPr sz="675"/>
            </a:lvl2pPr>
            <a:lvl3pPr>
              <a:defRPr sz="675"/>
            </a:lvl3pPr>
            <a:lvl4pPr>
              <a:defRPr sz="675"/>
            </a:lvl4pPr>
            <a:lvl5pPr>
              <a:defRPr sz="675"/>
            </a:lvl5pPr>
          </a:lstStyle>
          <a:p>
            <a:pPr lvl="0"/>
            <a:r>
              <a:rPr lang="en-US" dirty="0" smtClean="0"/>
              <a:t>Click to edit Master text styles</a:t>
            </a:r>
          </a:p>
        </p:txBody>
      </p:sp>
      <p:sp>
        <p:nvSpPr>
          <p:cNvPr id="16" name="Text Placeholder 15"/>
          <p:cNvSpPr>
            <a:spLocks noGrp="1"/>
          </p:cNvSpPr>
          <p:nvPr>
            <p:ph type="body" sz="quarter" idx="17"/>
          </p:nvPr>
        </p:nvSpPr>
        <p:spPr>
          <a:xfrm>
            <a:off x="2751364" y="2709809"/>
            <a:ext cx="3641273" cy="314276"/>
          </a:xfrm>
          <a:prstGeom prst="rect">
            <a:avLst/>
          </a:prstGeom>
        </p:spPr>
        <p:txBody>
          <a:bodyPr lIns="0" tIns="0" rIns="0" bIns="0">
            <a:normAutofit/>
          </a:bodyPr>
          <a:lstStyle>
            <a:lvl1pPr marL="0" indent="0" algn="ctr">
              <a:buNone/>
              <a:defRPr sz="750">
                <a:solidFill>
                  <a:schemeClr val="bg1">
                    <a:lumMod val="50000"/>
                  </a:schemeClr>
                </a:solidFill>
              </a:defRPr>
            </a:lvl1pPr>
            <a:lvl2pPr>
              <a:defRPr sz="675"/>
            </a:lvl2pPr>
            <a:lvl3pPr>
              <a:defRPr sz="675"/>
            </a:lvl3pPr>
            <a:lvl4pPr>
              <a:defRPr sz="675"/>
            </a:lvl4pPr>
            <a:lvl5pPr>
              <a:defRPr sz="675"/>
            </a:lvl5pPr>
          </a:lstStyle>
          <a:p>
            <a:pPr lvl="0"/>
            <a:r>
              <a:rPr lang="en-US" dirty="0" smtClean="0"/>
              <a:t>Click to edit Master text styles</a:t>
            </a:r>
          </a:p>
        </p:txBody>
      </p:sp>
      <p:sp>
        <p:nvSpPr>
          <p:cNvPr id="17" name="Text Placeholder 15"/>
          <p:cNvSpPr>
            <a:spLocks noGrp="1"/>
          </p:cNvSpPr>
          <p:nvPr>
            <p:ph type="body" sz="quarter" idx="18"/>
          </p:nvPr>
        </p:nvSpPr>
        <p:spPr>
          <a:xfrm>
            <a:off x="2751364" y="2325557"/>
            <a:ext cx="3641273" cy="314276"/>
          </a:xfrm>
          <a:prstGeom prst="rect">
            <a:avLst/>
          </a:prstGeom>
        </p:spPr>
        <p:txBody>
          <a:bodyPr lIns="0" tIns="0" rIns="0" bIns="0">
            <a:noAutofit/>
          </a:bodyPr>
          <a:lstStyle>
            <a:lvl1pPr marL="0" indent="0" algn="ctr">
              <a:buNone/>
              <a:defRPr sz="1800" baseline="0">
                <a:solidFill>
                  <a:srgbClr val="363F49"/>
                </a:solidFill>
                <a:latin typeface="+mj-lt"/>
                <a:ea typeface="Pacifico" panose="02000000000000000000" pitchFamily="2" charset="0"/>
              </a:defRPr>
            </a:lvl1pPr>
            <a:lvl2pPr>
              <a:defRPr sz="675"/>
            </a:lvl2pPr>
            <a:lvl3pPr>
              <a:defRPr sz="675"/>
            </a:lvl3pPr>
            <a:lvl4pPr>
              <a:defRPr sz="675"/>
            </a:lvl4pPr>
            <a:lvl5pPr>
              <a:defRPr sz="675"/>
            </a:lvl5pPr>
          </a:lstStyle>
          <a:p>
            <a:pPr lvl="0"/>
            <a:endParaRPr lang="en-US" dirty="0" smtClean="0"/>
          </a:p>
        </p:txBody>
      </p:sp>
    </p:spTree>
    <p:extLst>
      <p:ext uri="{BB962C8B-B14F-4D97-AF65-F5344CB8AC3E}">
        <p14:creationId xmlns:p14="http://schemas.microsoft.com/office/powerpoint/2010/main" xmlns="" val="97956588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FD3CB0-B6C4-48D1-AB1F-00D356DEE271}"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FD3CB0-B6C4-48D1-AB1F-00D356DEE271}"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FD3CB0-B6C4-48D1-AB1F-00D356DEE271}"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FD3CB0-B6C4-48D1-AB1F-00D356DEE271}"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FD3CB0-B6C4-48D1-AB1F-00D356DEE271}" type="datetimeFigureOut">
              <a:rPr lang="en-US" smtClean="0"/>
              <a:t>6/20/2016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FD3CB0-B6C4-48D1-AB1F-00D356DEE271}" type="datetimeFigureOut">
              <a:rPr lang="en-US" smtClean="0"/>
              <a:t>6/20/2016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FD3CB0-B6C4-48D1-AB1F-00D356DEE271}" type="datetimeFigureOut">
              <a:rPr lang="en-US" smtClean="0"/>
              <a:t>6/20/2016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FD3CB0-B6C4-48D1-AB1F-00D356DEE271}"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FD3CB0-B6C4-48D1-AB1F-00D356DEE271}" type="datetimeFigureOut">
              <a:rPr lang="en-US" smtClean="0"/>
              <a:t>6/20/2016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FD3CB0-B6C4-48D1-AB1F-00D356DEE271}"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FD3CB0-B6C4-48D1-AB1F-00D356DEE271}" type="datetimeFigureOut">
              <a:rPr lang="en-US" smtClean="0"/>
              <a:t>6/20/2016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CC522-D8AA-45C8-974D-CDCACC9CC9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E406F-A77D-4746-90CE-7898C5C32FE0}" type="datetimeFigureOut">
              <a:rPr lang="en-US" smtClean="0"/>
              <a:pPr/>
              <a:t>6/20/2016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D5A03-B4A9-46E8-A0AE-6095337B437E}" type="slidenum">
              <a:rPr lang="en-US" smtClean="0"/>
              <a:pPr/>
              <a:t>‹#›</a:t>
            </a:fld>
            <a:endParaRPr lang="en-US"/>
          </a:p>
        </p:txBody>
      </p:sp>
    </p:spTree>
    <p:extLst>
      <p:ext uri="{BB962C8B-B14F-4D97-AF65-F5344CB8AC3E}">
        <p14:creationId xmlns:p14="http://schemas.microsoft.com/office/powerpoint/2010/main" xmlns="" val="742427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0" baseline="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0" baseline="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0" baseline="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13" cstate="screen">
            <a:extLst>
              <a:ext uri="{28A0092B-C50C-407E-A947-70E740481C1C}">
                <a14:useLocalDpi xmlns:a14="http://schemas.microsoft.com/office/drawing/2010/main" xmlns="" val="0"/>
              </a:ext>
            </a:extLst>
          </a:blip>
          <a:srcRect/>
          <a:stretch>
            <a:fillRect/>
          </a:stretch>
        </p:blipFill>
        <p:spPr bwMode="auto">
          <a:xfrm>
            <a:off x="0" y="0"/>
            <a:ext cx="9144000" cy="69684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FD3CB0-B6C4-48D1-AB1F-00D356DEE271}" type="datetimeFigureOut">
              <a:rPr lang="en-US" smtClean="0"/>
              <a:t>6/20/2016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CC522-D8AA-45C8-974D-CDCACC9CC9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teustace@umcdiscipleship.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strengtheningfamiliesprogram.org/"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12.gif"/><Relationship Id="rId4" Type="http://schemas.openxmlformats.org/officeDocument/2006/relationships/hyperlink" Target="https://www.drugabuse.go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drugabuse.gov/" TargetMode="External"/><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13.jpeg"/><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hyperlink" Target="http://www.strengtheningfamiliesprogram.org/" TargetMode="External"/><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www.strengtheningfamiliesprogram.org/"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strengtheningfamiliesprogram.org/" TargetMode="Externa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6.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hyperlink" Target="http://www.strengtheningfamiliesprogram.org/" TargetMode="External"/><Relationship Id="rId5" Type="http://schemas.openxmlformats.org/officeDocument/2006/relationships/image" Target="../media/image17.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mailto:jfederoff@umcmission.org" TargetMode="Externa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mailto:jfederoff@umcmission.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mailto:jfederoff@umcmission.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mailto:jfederoff@umcmission.org" TargetMode="Externa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mailto:jfederoff@umcmission.org" TargetMode="Externa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www.strengtheningfamiliesprogram.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www.strengtheningfamiliesprogram.or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mailto:jfederoff@umcmission.org" TargetMode="External"/><Relationship Id="rId5" Type="http://schemas.openxmlformats.org/officeDocument/2006/relationships/image" Target="../media/image26.pn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umc-intergenerational-ministries.co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hyperlink" Target="http://umc-intergenerational-ministry.com/"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Shape 382"/>
          <p:cNvSpPr>
            <a:spLocks noGrp="1"/>
          </p:cNvSpPr>
          <p:nvPr>
            <p:ph type="ctrTitle"/>
          </p:nvPr>
        </p:nvSpPr>
        <p:spPr>
          <a:xfrm>
            <a:off x="0" y="0"/>
            <a:ext cx="9144000" cy="1411294"/>
          </a:xfrm>
          <a:prstGeom prst="rect">
            <a:avLst/>
          </a:prstGeom>
          <a:solidFill>
            <a:srgbClr val="000000"/>
          </a:solidFill>
          <a:ln w="76200">
            <a:solidFill>
              <a:srgbClr val="000000"/>
            </a:solidFill>
            <a:bevel/>
          </a:ln>
        </p:spPr>
        <p:txBody>
          <a:bodyPr>
            <a:normAutofit/>
          </a:bodyPr>
          <a:lstStyle/>
          <a:p>
            <a:pPr>
              <a:defRPr>
                <a:solidFill>
                  <a:srgbClr val="000000"/>
                </a:solidFill>
                <a:latin typeface="Calibri"/>
                <a:ea typeface="Calibri"/>
                <a:cs typeface="Calibri"/>
                <a:sym typeface="Calibri"/>
              </a:defRPr>
            </a:pPr>
            <a:r>
              <a:rPr sz="4800" dirty="0">
                <a:solidFill>
                  <a:srgbClr val="558ED5"/>
                </a:solidFill>
              </a:rPr>
              <a:t>Family Faith Formation: </a:t>
            </a:r>
            <a:br>
              <a:rPr sz="4800" dirty="0">
                <a:solidFill>
                  <a:srgbClr val="558ED5"/>
                </a:solidFill>
              </a:rPr>
            </a:br>
            <a:r>
              <a:rPr lang="en-US" sz="3200" i="1" dirty="0" smtClean="0">
                <a:solidFill>
                  <a:srgbClr val="C6D9F1"/>
                </a:solidFill>
              </a:rPr>
              <a:t>Strengthening Families</a:t>
            </a:r>
            <a:endParaRPr sz="3200" i="1" dirty="0">
              <a:solidFill>
                <a:srgbClr val="C6D9F1"/>
              </a:solidFill>
            </a:endParaRPr>
          </a:p>
        </p:txBody>
      </p:sp>
      <p:pic>
        <p:nvPicPr>
          <p:cNvPr id="383" name="Family Faith Formation.jpg"/>
          <p:cNvPicPr>
            <a:picLocks noChangeAspect="1"/>
          </p:cNvPicPr>
          <p:nvPr/>
        </p:nvPicPr>
        <p:blipFill>
          <a:blip r:embed="rId3" cstate="screen">
            <a:extLst/>
          </a:blip>
          <a:stretch>
            <a:fillRect/>
          </a:stretch>
        </p:blipFill>
        <p:spPr>
          <a:xfrm>
            <a:off x="1660525" y="1765300"/>
            <a:ext cx="5822950" cy="3327400"/>
          </a:xfrm>
          <a:prstGeom prst="rect">
            <a:avLst/>
          </a:prstGeom>
          <a:ln w="12700">
            <a:miter lim="400000"/>
          </a:ln>
        </p:spPr>
      </p:pic>
    </p:spTree>
    <p:extLst>
      <p:ext uri="{BB962C8B-B14F-4D97-AF65-F5344CB8AC3E}">
        <p14:creationId xmlns:p14="http://schemas.microsoft.com/office/powerpoint/2010/main" xmlns="" val="9256919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1" name="Group 391"/>
          <p:cNvGrpSpPr/>
          <p:nvPr/>
        </p:nvGrpSpPr>
        <p:grpSpPr>
          <a:xfrm>
            <a:off x="535287" y="308656"/>
            <a:ext cx="2211862" cy="3317792"/>
            <a:chOff x="0" y="0"/>
            <a:chExt cx="2211860" cy="3317790"/>
          </a:xfrm>
        </p:grpSpPr>
        <p:sp>
          <p:nvSpPr>
            <p:cNvPr id="389" name="Shape 389"/>
            <p:cNvSpPr/>
            <p:nvPr/>
          </p:nvSpPr>
          <p:spPr>
            <a:xfrm>
              <a:off x="0" y="0"/>
              <a:ext cx="2211861" cy="3317791"/>
            </a:xfrm>
            <a:prstGeom prst="rect">
              <a:avLst/>
            </a:prstGeom>
            <a:solidFill>
              <a:srgbClr val="EDEDED"/>
            </a:solidFill>
            <a:ln w="12700" cap="flat">
              <a:noFill/>
              <a:miter lim="400000"/>
            </a:ln>
            <a:effectLst/>
          </p:spPr>
          <p:txBody>
            <a:bodyPr wrap="square" lIns="45719" tIns="45719" rIns="45719" bIns="45719" numCol="1" anchor="ctr">
              <a:noAutofit/>
            </a:bodyPr>
            <a:lstStyle/>
            <a:p>
              <a:endParaRPr>
                <a:latin typeface="Arial" pitchFamily="34" charset="0"/>
                <a:cs typeface="Arial" pitchFamily="34" charset="0"/>
              </a:endParaRPr>
            </a:p>
          </p:txBody>
        </p:sp>
        <p:pic>
          <p:nvPicPr>
            <p:cNvPr id="390" name="image10.jpeg"/>
            <p:cNvPicPr>
              <a:picLocks noChangeAspect="1"/>
            </p:cNvPicPr>
            <p:nvPr/>
          </p:nvPicPr>
          <p:blipFill>
            <a:blip r:embed="rId3" cstate="screen">
              <a:extLst/>
            </a:blip>
            <a:stretch>
              <a:fillRect/>
            </a:stretch>
          </p:blipFill>
          <p:spPr>
            <a:xfrm>
              <a:off x="0" y="0"/>
              <a:ext cx="2211861" cy="3317791"/>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392" name="Shape 392"/>
          <p:cNvSpPr/>
          <p:nvPr/>
        </p:nvSpPr>
        <p:spPr>
          <a:xfrm>
            <a:off x="3743325" y="3285847"/>
            <a:ext cx="5043508" cy="1661993"/>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lgn="ctr">
              <a:defRPr>
                <a:solidFill>
                  <a:srgbClr val="2F2B20"/>
                </a:solidFill>
                <a:latin typeface="Avenir Roman"/>
                <a:ea typeface="Avenir Roman"/>
                <a:cs typeface="Avenir Roman"/>
                <a:sym typeface="Avenir Roman"/>
              </a:defRPr>
            </a:pPr>
            <a:r>
              <a:rPr sz="2200" b="1" kern="0" dirty="0">
                <a:latin typeface="Arial" pitchFamily="34" charset="0"/>
                <a:ea typeface="+mj-ea"/>
                <a:cs typeface="Arial" pitchFamily="34" charset="0"/>
                <a:sym typeface="Helvetica"/>
              </a:rPr>
              <a:t>Rev. Dr. Tanya Marie Eustace</a:t>
            </a:r>
          </a:p>
          <a:p>
            <a:pPr algn="ctr">
              <a:defRPr>
                <a:solidFill>
                  <a:srgbClr val="2F2B20"/>
                </a:solidFill>
                <a:latin typeface="Avenir Roman"/>
                <a:ea typeface="Avenir Roman"/>
                <a:cs typeface="Avenir Roman"/>
                <a:sym typeface="Avenir Roman"/>
              </a:defRPr>
            </a:pPr>
            <a:r>
              <a:rPr sz="2000" kern="0" dirty="0">
                <a:latin typeface="Arial" pitchFamily="34" charset="0"/>
                <a:ea typeface="+mj-ea"/>
                <a:cs typeface="Arial" pitchFamily="34" charset="0"/>
                <a:sym typeface="Helvetica"/>
              </a:rPr>
              <a:t>Director, Children’s &amp; Intergenerational </a:t>
            </a:r>
            <a:r>
              <a:rPr sz="2000" kern="0" dirty="0" smtClean="0">
                <a:latin typeface="Arial" pitchFamily="34" charset="0"/>
                <a:ea typeface="+mj-ea"/>
                <a:cs typeface="Arial" pitchFamily="34" charset="0"/>
                <a:sym typeface="Helvetica"/>
              </a:rPr>
              <a:t>Ministries</a:t>
            </a:r>
            <a:endParaRPr lang="en-US" sz="2000" kern="0" dirty="0" smtClean="0">
              <a:latin typeface="Arial" pitchFamily="34" charset="0"/>
              <a:ea typeface="+mj-ea"/>
              <a:cs typeface="Arial" pitchFamily="34" charset="0"/>
              <a:sym typeface="Helvetica"/>
            </a:endParaRPr>
          </a:p>
          <a:p>
            <a:pPr algn="ctr">
              <a:defRPr>
                <a:solidFill>
                  <a:srgbClr val="2F2B20"/>
                </a:solidFill>
                <a:latin typeface="Avenir Roman"/>
                <a:ea typeface="Avenir Roman"/>
                <a:cs typeface="Avenir Roman"/>
                <a:sym typeface="Avenir Roman"/>
              </a:defRPr>
            </a:pPr>
            <a:r>
              <a:rPr lang="en-US" sz="2000" kern="0" dirty="0" smtClean="0">
                <a:solidFill>
                  <a:srgbClr val="FF0000"/>
                </a:solidFill>
                <a:latin typeface="Arial" pitchFamily="34" charset="0"/>
                <a:ea typeface="+mj-ea"/>
                <a:cs typeface="Arial" pitchFamily="34" charset="0"/>
                <a:sym typeface="Helvetica"/>
                <a:hlinkClick r:id="rId4"/>
              </a:rPr>
              <a:t>teustace@umcdiscipleship.org</a:t>
            </a:r>
            <a:endParaRPr lang="en-US" sz="2000" kern="0" dirty="0" smtClean="0">
              <a:solidFill>
                <a:srgbClr val="FF0000"/>
              </a:solidFill>
              <a:latin typeface="Arial" pitchFamily="34" charset="0"/>
              <a:ea typeface="+mj-ea"/>
              <a:cs typeface="Arial" pitchFamily="34" charset="0"/>
              <a:sym typeface="Helvetica"/>
            </a:endParaRPr>
          </a:p>
          <a:p>
            <a:pPr algn="ctr">
              <a:defRPr>
                <a:solidFill>
                  <a:srgbClr val="2F2B20"/>
                </a:solidFill>
                <a:latin typeface="Avenir Roman"/>
                <a:ea typeface="Avenir Roman"/>
                <a:cs typeface="Avenir Roman"/>
                <a:sym typeface="Avenir Roman"/>
              </a:defRPr>
            </a:pPr>
            <a:r>
              <a:rPr lang="en-US" sz="2000" kern="0" dirty="0" err="1" smtClean="0">
                <a:solidFill>
                  <a:srgbClr val="FF0000"/>
                </a:solidFill>
                <a:latin typeface="Arial" pitchFamily="34" charset="0"/>
                <a:ea typeface="+mj-ea"/>
                <a:cs typeface="Arial" pitchFamily="34" charset="0"/>
                <a:sym typeface="Helvetica"/>
              </a:rPr>
              <a:t>umc</a:t>
            </a:r>
            <a:r>
              <a:rPr lang="en-US" sz="2000" kern="0" dirty="0" smtClean="0">
                <a:solidFill>
                  <a:srgbClr val="FF0000"/>
                </a:solidFill>
                <a:latin typeface="Arial" pitchFamily="34" charset="0"/>
                <a:ea typeface="+mj-ea"/>
                <a:cs typeface="Arial" pitchFamily="34" charset="0"/>
                <a:sym typeface="Helvetica"/>
              </a:rPr>
              <a:t>-intergenerational-</a:t>
            </a:r>
            <a:r>
              <a:rPr lang="en-US" sz="2000" kern="0" dirty="0" err="1" smtClean="0">
                <a:solidFill>
                  <a:srgbClr val="FF0000"/>
                </a:solidFill>
                <a:latin typeface="Arial" pitchFamily="34" charset="0"/>
                <a:ea typeface="+mj-ea"/>
                <a:cs typeface="Arial" pitchFamily="34" charset="0"/>
                <a:sym typeface="Helvetica"/>
              </a:rPr>
              <a:t>ministry.com</a:t>
            </a:r>
            <a:endParaRPr sz="2000" kern="0" dirty="0">
              <a:solidFill>
                <a:srgbClr val="FF0000"/>
              </a:solidFill>
              <a:latin typeface="Arial" pitchFamily="34" charset="0"/>
              <a:ea typeface="+mj-ea"/>
              <a:cs typeface="Arial" pitchFamily="34" charset="0"/>
              <a:sym typeface="Helvetica"/>
            </a:endParaRPr>
          </a:p>
        </p:txBody>
      </p:sp>
      <p:sp>
        <p:nvSpPr>
          <p:cNvPr id="8" name="Rectangle 7"/>
          <p:cNvSpPr/>
          <p:nvPr/>
        </p:nvSpPr>
        <p:spPr>
          <a:xfrm>
            <a:off x="3743325" y="308656"/>
            <a:ext cx="5043508" cy="369332"/>
          </a:xfrm>
          <a:prstGeom prst="rect">
            <a:avLst/>
          </a:prstGeom>
        </p:spPr>
        <p:txBody>
          <a:bodyPr wrap="square">
            <a:spAutoFit/>
          </a:bodyPr>
          <a:lstStyle/>
          <a:p>
            <a:pPr algn="r">
              <a:defRPr i="0"/>
            </a:pPr>
            <a:r>
              <a:rPr lang="en-US" i="1" dirty="0" smtClean="0"/>
              <a:t>… equipping world-changing disciples of Jesus Christ</a:t>
            </a:r>
            <a:endParaRPr lang="en-US" i="1" dirty="0"/>
          </a:p>
        </p:txBody>
      </p:sp>
      <p:pic>
        <p:nvPicPr>
          <p:cNvPr id="3" name="Picture 2"/>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4483057" y="658938"/>
            <a:ext cx="4303776" cy="1252728"/>
          </a:xfrm>
          <a:prstGeom prst="rect">
            <a:avLst/>
          </a:prstGeom>
        </p:spPr>
      </p:pic>
    </p:spTree>
    <p:extLst>
      <p:ext uri="{BB962C8B-B14F-4D97-AF65-F5344CB8AC3E}">
        <p14:creationId xmlns:p14="http://schemas.microsoft.com/office/powerpoint/2010/main" xmlns="" val="1581562062"/>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image11.jpg"/>
          <p:cNvPicPr>
            <a:picLocks noChangeAspect="1"/>
          </p:cNvPicPr>
          <p:nvPr/>
        </p:nvPicPr>
        <p:blipFill>
          <a:blip r:embed="rId3" cstate="screen">
            <a:extLst/>
          </a:blip>
          <a:stretch>
            <a:fillRect/>
          </a:stretch>
        </p:blipFill>
        <p:spPr>
          <a:xfrm>
            <a:off x="419608" y="0"/>
            <a:ext cx="8304784" cy="6228589"/>
          </a:xfrm>
          <a:prstGeom prst="rect">
            <a:avLst/>
          </a:prstGeom>
          <a:ln w="12700">
            <a:miter lim="400000"/>
          </a:ln>
        </p:spPr>
      </p:pic>
      <p:sp>
        <p:nvSpPr>
          <p:cNvPr id="397" name="Shape 397"/>
          <p:cNvSpPr/>
          <p:nvPr/>
        </p:nvSpPr>
        <p:spPr>
          <a:xfrm rot="21059498">
            <a:off x="4678041" y="324093"/>
            <a:ext cx="4338983" cy="2529841"/>
          </a:xfrm>
          <a:prstGeom prst="rect">
            <a:avLst/>
          </a:prstGeom>
          <a:solidFill>
            <a:srgbClr val="0F182F"/>
          </a:solidFill>
          <a:ln w="25400">
            <a:solidFill>
              <a:srgbClr val="D2CB6C"/>
            </a:solidFill>
            <a:bevel/>
          </a:ln>
          <a:extLst>
            <a:ext uri="{C572A759-6A51-4108-AA02-DFA0A04FC94B}">
              <ma14:wrappingTextBoxFlag xmlns:ma14="http://schemas.microsoft.com/office/mac/drawingml/2011/main" xmlns="" val="1"/>
            </a:ext>
          </a:extLst>
        </p:spPr>
        <p:txBody>
          <a:bodyPr lIns="45719" rIns="45719">
            <a:spAutoFit/>
          </a:bodyPr>
          <a:lstStyle>
            <a:lvl1pPr algn="ctr">
              <a:defRPr sz="2800">
                <a:solidFill>
                  <a:srgbClr val="FFFFFF"/>
                </a:solidFill>
                <a:latin typeface="Avenir Roman"/>
                <a:ea typeface="Avenir Roman"/>
                <a:cs typeface="Avenir Roman"/>
                <a:sym typeface="Avenir Roman"/>
              </a:defRPr>
            </a:lvl1pPr>
          </a:lstStyle>
          <a:p>
            <a:pPr>
              <a:defRPr sz="1800">
                <a:solidFill>
                  <a:srgbClr val="2F2B20"/>
                </a:solidFill>
              </a:defRPr>
            </a:pPr>
            <a:r>
              <a:rPr sz="2800">
                <a:solidFill>
                  <a:srgbClr val="FFFFFF"/>
                </a:solidFill>
              </a:rPr>
              <a:t>This webinar is funded through World Service apportionment giving by local United Methodist congregations !</a:t>
            </a:r>
          </a:p>
        </p:txBody>
      </p:sp>
    </p:spTree>
    <p:extLst>
      <p:ext uri="{BB962C8B-B14F-4D97-AF65-F5344CB8AC3E}">
        <p14:creationId xmlns:p14="http://schemas.microsoft.com/office/powerpoint/2010/main" xmlns="" val="921165509"/>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p:tmAbs val="0"/>
                                  </p:iterate>
                                  <p:childTnLst>
                                    <p:set>
                                      <p:cBhvr>
                                        <p:cTn id="6" fill="hold"/>
                                        <p:tgtEl>
                                          <p:spTgt spid="397"/>
                                        </p:tgtEl>
                                        <p:attrNameLst>
                                          <p:attrName>style.visibility</p:attrName>
                                        </p:attrNameLst>
                                      </p:cBhvr>
                                      <p:to>
                                        <p:strVal val="visible"/>
                                      </p:to>
                                    </p:set>
                                    <p:anim calcmode="lin" valueType="num">
                                      <p:cBhvr>
                                        <p:cTn id="7" dur="500" fill="hold"/>
                                        <p:tgtEl>
                                          <p:spTgt spid="397"/>
                                        </p:tgtEl>
                                        <p:attrNameLst>
                                          <p:attrName>ppt_x</p:attrName>
                                        </p:attrNameLst>
                                      </p:cBhvr>
                                      <p:tavLst>
                                        <p:tav tm="0">
                                          <p:val>
                                            <p:strVal val="#ppt_x"/>
                                          </p:val>
                                        </p:tav>
                                        <p:tav tm="100000">
                                          <p:val>
                                            <p:strVal val="#ppt_x"/>
                                          </p:val>
                                        </p:tav>
                                      </p:tavLst>
                                    </p:anim>
                                    <p:anim calcmode="lin" valueType="num">
                                      <p:cBhvr>
                                        <p:cTn id="8" dur="500" fill="hold"/>
                                        <p:tgtEl>
                                          <p:spTgt spid="3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Shape 401"/>
          <p:cNvSpPr>
            <a:spLocks noGrp="1"/>
          </p:cNvSpPr>
          <p:nvPr>
            <p:ph type="title"/>
          </p:nvPr>
        </p:nvSpPr>
        <p:spPr>
          <a:xfrm>
            <a:off x="12700" y="-12700"/>
            <a:ext cx="8229600" cy="847052"/>
          </a:xfrm>
          <a:prstGeom prst="rect">
            <a:avLst/>
          </a:prstGeom>
        </p:spPr>
        <p:txBody>
          <a:bodyPr/>
          <a:lstStyle/>
          <a:p>
            <a:r>
              <a:t>Opening Prayer</a:t>
            </a:r>
          </a:p>
        </p:txBody>
      </p:sp>
      <p:pic>
        <p:nvPicPr>
          <p:cNvPr id="402" name="image12.gif" descr="Prayer.gif"/>
          <p:cNvPicPr>
            <a:picLocks noChangeAspect="1"/>
          </p:cNvPicPr>
          <p:nvPr/>
        </p:nvPicPr>
        <p:blipFill>
          <a:blip r:embed="rId3" cstate="screen">
            <a:extLst>
              <a:ext uri="{28A0092B-C50C-407E-A947-70E740481C1C}">
                <a14:useLocalDpi xmlns:a14="http://schemas.microsoft.com/office/drawing/2010/main" xmlns=""/>
              </a:ext>
            </a:extLst>
          </a:blip>
          <a:srcRect t="20915" b="20915"/>
          <a:stretch>
            <a:fillRect/>
          </a:stretch>
        </p:blipFill>
        <p:spPr>
          <a:xfrm>
            <a:off x="507793" y="787598"/>
            <a:ext cx="8128414" cy="4696042"/>
          </a:xfrm>
          <a:prstGeom prst="rect">
            <a:avLst/>
          </a:prstGeom>
          <a:ln w="12700">
            <a:miter lim="400000"/>
          </a:ln>
        </p:spPr>
      </p:pic>
    </p:spTree>
    <p:extLst>
      <p:ext uri="{BB962C8B-B14F-4D97-AF65-F5344CB8AC3E}">
        <p14:creationId xmlns:p14="http://schemas.microsoft.com/office/powerpoint/2010/main" xmlns="" val="1218984510"/>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image13.png" descr="map2.jpg"/>
          <p:cNvPicPr>
            <a:picLocks noChangeAspect="1"/>
          </p:cNvPicPr>
          <p:nvPr/>
        </p:nvPicPr>
        <p:blipFill>
          <a:blip r:embed="rId3" cstate="screen">
            <a:extLst/>
          </a:blip>
          <a:stretch>
            <a:fillRect/>
          </a:stretch>
        </p:blipFill>
        <p:spPr>
          <a:xfrm>
            <a:off x="0" y="-41236"/>
            <a:ext cx="9413735" cy="6899236"/>
          </a:xfrm>
          <a:prstGeom prst="rect">
            <a:avLst/>
          </a:prstGeom>
          <a:ln w="12700">
            <a:miter lim="400000"/>
          </a:ln>
        </p:spPr>
      </p:pic>
      <p:sp>
        <p:nvSpPr>
          <p:cNvPr id="407" name="Shape 407"/>
          <p:cNvSpPr>
            <a:spLocks noGrp="1"/>
          </p:cNvSpPr>
          <p:nvPr>
            <p:ph type="title"/>
          </p:nvPr>
        </p:nvSpPr>
        <p:spPr>
          <a:xfrm>
            <a:off x="7162800" y="762000"/>
            <a:ext cx="2148351" cy="1143001"/>
          </a:xfrm>
          <a:prstGeom prst="rect">
            <a:avLst/>
          </a:prstGeom>
        </p:spPr>
        <p:txBody>
          <a:bodyPr>
            <a:normAutofit fontScale="90000"/>
          </a:bodyPr>
          <a:lstStyle>
            <a:lvl1pPr algn="ctr">
              <a:defRPr sz="3600"/>
            </a:lvl1pPr>
          </a:lstStyle>
          <a:p>
            <a:r>
              <a:rPr b="1" dirty="0">
                <a:solidFill>
                  <a:srgbClr val="FF0000"/>
                </a:solidFill>
              </a:rPr>
              <a:t>Where are you?</a:t>
            </a:r>
          </a:p>
        </p:txBody>
      </p:sp>
    </p:spTree>
    <p:extLst>
      <p:ext uri="{BB962C8B-B14F-4D97-AF65-F5344CB8AC3E}">
        <p14:creationId xmlns:p14="http://schemas.microsoft.com/office/powerpoint/2010/main" xmlns="" val="485720668"/>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image14.jpg"/>
          <p:cNvPicPr>
            <a:picLocks noChangeAspect="1"/>
          </p:cNvPicPr>
          <p:nvPr/>
        </p:nvPicPr>
        <p:blipFill>
          <a:blip r:embed="rId3" cstate="screen">
            <a:extLst/>
          </a:blip>
          <a:stretch>
            <a:fillRect/>
          </a:stretch>
        </p:blipFill>
        <p:spPr>
          <a:xfrm>
            <a:off x="180546" y="183865"/>
            <a:ext cx="2061912" cy="1832812"/>
          </a:xfrm>
          <a:prstGeom prst="rect">
            <a:avLst/>
          </a:prstGeom>
          <a:ln w="12700">
            <a:miter lim="400000"/>
          </a:ln>
        </p:spPr>
      </p:pic>
      <p:sp>
        <p:nvSpPr>
          <p:cNvPr id="412" name="Shape 412"/>
          <p:cNvSpPr>
            <a:spLocks noGrp="1"/>
          </p:cNvSpPr>
          <p:nvPr>
            <p:ph type="title"/>
          </p:nvPr>
        </p:nvSpPr>
        <p:spPr>
          <a:xfrm>
            <a:off x="2242458" y="95181"/>
            <a:ext cx="6901541" cy="1992573"/>
          </a:xfrm>
          <a:prstGeom prst="rect">
            <a:avLst/>
          </a:prstGeom>
        </p:spPr>
        <p:txBody>
          <a:bodyPr/>
          <a:lstStyle>
            <a:lvl1pPr algn="ctr"/>
          </a:lstStyle>
          <a:p>
            <a:r>
              <a:rPr dirty="0"/>
              <a:t>What is your role in ministry?</a:t>
            </a:r>
          </a:p>
        </p:txBody>
      </p:sp>
    </p:spTree>
    <p:extLst>
      <p:ext uri="{BB962C8B-B14F-4D97-AF65-F5344CB8AC3E}">
        <p14:creationId xmlns:p14="http://schemas.microsoft.com/office/powerpoint/2010/main" xmlns="" val="696087898"/>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28600" y="1219200"/>
            <a:ext cx="4109942" cy="4077580"/>
          </a:xfrm>
          <a:prstGeom prst="rect">
            <a:avLst/>
          </a:prstGeom>
        </p:spPr>
      </p:pic>
      <p:pic>
        <p:nvPicPr>
          <p:cNvPr id="7" name="Picture 2"/>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4038600" y="3028950"/>
            <a:ext cx="5105400" cy="3829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Shape 412"/>
          <p:cNvSpPr txBox="1">
            <a:spLocks/>
          </p:cNvSpPr>
          <p:nvPr/>
        </p:nvSpPr>
        <p:spPr>
          <a:xfrm>
            <a:off x="228600" y="381000"/>
            <a:ext cx="6001430" cy="676344"/>
          </a:xfrm>
          <a:prstGeom prst="rect">
            <a:avLst/>
          </a:prstGeom>
        </p:spPr>
        <p:txBody>
          <a:bodyPr>
            <a:normAutofit fontScale="97500" lnSpcReduction="10000"/>
          </a:bodyPr>
          <a:lstStyle>
            <a:lvl1pPr marL="0" marR="0" indent="0" algn="ctr"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9pPr>
          </a:lstStyle>
          <a:p>
            <a:pPr hangingPunct="1"/>
            <a:r>
              <a:rPr lang="en-US" dirty="0" smtClean="0">
                <a:solidFill>
                  <a:schemeClr val="accent1">
                    <a:lumMod val="75000"/>
                  </a:schemeClr>
                </a:solidFill>
              </a:rPr>
              <a:t>Today’s Guest Speaker</a:t>
            </a:r>
            <a:endParaRPr lang="en-US" dirty="0">
              <a:solidFill>
                <a:schemeClr val="accent1">
                  <a:lumMod val="75000"/>
                </a:schemeClr>
              </a:solidFill>
            </a:endParaRPr>
          </a:p>
        </p:txBody>
      </p:sp>
      <p:sp>
        <p:nvSpPr>
          <p:cNvPr id="11" name="Shape 426"/>
          <p:cNvSpPr txBox="1">
            <a:spLocks/>
          </p:cNvSpPr>
          <p:nvPr/>
        </p:nvSpPr>
        <p:spPr>
          <a:xfrm>
            <a:off x="528941" y="1908004"/>
            <a:ext cx="4048125" cy="3268833"/>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marL="342900" marR="0" indent="-34290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1pPr>
            <a:lvl2pPr marL="742950" marR="0" indent="-28575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2pPr>
            <a:lvl3pPr marL="1143000" marR="0" indent="-22860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3pPr>
            <a:lvl4pPr marL="1600200" marR="0" indent="-22860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4pPr>
            <a:lvl5pPr marL="2057400" marR="0" indent="-22860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5pPr>
            <a:lvl6pPr marL="2560320" marR="0" indent="-27432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6pPr>
            <a:lvl7pPr marL="3017520" marR="0" indent="-27432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7pPr>
            <a:lvl8pPr marL="3474720" marR="0" indent="-27432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8pPr>
            <a:lvl9pPr marL="3931920" marR="0" indent="-274320" algn="l" defTabSz="457200" rtl="0" latinLnBrk="0">
              <a:lnSpc>
                <a:spcPct val="100000"/>
              </a:lnSpc>
              <a:spcBef>
                <a:spcPts val="500"/>
              </a:spcBef>
              <a:spcAft>
                <a:spcPts val="0"/>
              </a:spcAft>
              <a:buClrTx/>
              <a:buSzPct val="100000"/>
              <a:buFont typeface="Arial"/>
              <a:buChar char="•"/>
              <a:tabLst/>
              <a:defRPr sz="2400" b="0" i="0" u="none" strike="noStrike" cap="none" spc="0" baseline="0">
                <a:ln>
                  <a:noFill/>
                </a:ln>
                <a:solidFill>
                  <a:srgbClr val="000000"/>
                </a:solidFill>
                <a:uFillTx/>
                <a:latin typeface="Arial"/>
                <a:ea typeface="Arial"/>
                <a:cs typeface="Arial"/>
                <a:sym typeface="Arial"/>
              </a:defRPr>
            </a:lvl9pPr>
          </a:lstStyle>
          <a:p>
            <a:pPr marL="0" indent="0" algn="ctr" defTabSz="214884" hangingPunct="1">
              <a:lnSpc>
                <a:spcPct val="117999"/>
              </a:lnSpc>
              <a:spcBef>
                <a:spcPts val="0"/>
              </a:spcBef>
              <a:buSzTx/>
              <a:buFontTx/>
              <a:buNone/>
              <a:defRPr sz="1786">
                <a:latin typeface="+mn-lt"/>
                <a:ea typeface="+mn-ea"/>
                <a:cs typeface="+mn-cs"/>
                <a:sym typeface="Helvetica Neue"/>
              </a:defRPr>
            </a:pPr>
            <a:endParaRPr lang="en-US" sz="1786" dirty="0">
              <a:latin typeface="+mn-lt"/>
              <a:ea typeface="+mn-ea"/>
              <a:cs typeface="+mn-cs"/>
              <a:sym typeface="Helvetica Neue"/>
            </a:endParaRPr>
          </a:p>
        </p:txBody>
      </p:sp>
      <p:sp>
        <p:nvSpPr>
          <p:cNvPr id="9" name="Shape 412"/>
          <p:cNvSpPr txBox="1">
            <a:spLocks/>
          </p:cNvSpPr>
          <p:nvPr/>
        </p:nvSpPr>
        <p:spPr>
          <a:xfrm>
            <a:off x="0" y="5458636"/>
            <a:ext cx="4038600" cy="1323164"/>
          </a:xfrm>
          <a:prstGeom prst="rect">
            <a:avLst/>
          </a:prstGeom>
        </p:spPr>
        <p:txBody>
          <a:bodyPr>
            <a:normAutofit fontScale="82500" lnSpcReduction="10000"/>
          </a:bodyPr>
          <a:lstStyle>
            <a:lvl1pPr marL="0" marR="0" indent="0" algn="ctr"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4000" b="1" i="0" u="none" strike="noStrike" cap="none" spc="0" baseline="0">
                <a:ln>
                  <a:noFill/>
                </a:ln>
                <a:solidFill>
                  <a:srgbClr val="E10C25"/>
                </a:solidFill>
                <a:uFillTx/>
                <a:latin typeface="Arial"/>
                <a:ea typeface="Arial"/>
                <a:cs typeface="Arial"/>
                <a:sym typeface="Arial"/>
              </a:defRPr>
            </a:lvl9pPr>
          </a:lstStyle>
          <a:p>
            <a:r>
              <a:rPr lang="en-US" dirty="0">
                <a:solidFill>
                  <a:schemeClr val="tx2"/>
                </a:solidFill>
              </a:rPr>
              <a:t>Juliana M </a:t>
            </a:r>
            <a:r>
              <a:rPr lang="en-US" dirty="0" err="1" smtClean="0">
                <a:solidFill>
                  <a:schemeClr val="tx2"/>
                </a:solidFill>
              </a:rPr>
              <a:t>Federoff</a:t>
            </a:r>
            <a:endParaRPr lang="en-US" dirty="0" smtClean="0">
              <a:solidFill>
                <a:schemeClr val="tx2"/>
              </a:solidFill>
            </a:endParaRPr>
          </a:p>
          <a:p>
            <a:r>
              <a:rPr lang="en-US" dirty="0" smtClean="0">
                <a:solidFill>
                  <a:schemeClr val="tx2"/>
                </a:solidFill>
              </a:rPr>
              <a:t>Global Ministries</a:t>
            </a:r>
            <a:endParaRPr lang="en-US" dirty="0">
              <a:solidFill>
                <a:schemeClr val="tx2"/>
              </a:solidFill>
            </a:endParaRPr>
          </a:p>
        </p:txBody>
      </p:sp>
    </p:spTree>
    <p:extLst>
      <p:ext uri="{BB962C8B-B14F-4D97-AF65-F5344CB8AC3E}">
        <p14:creationId xmlns:p14="http://schemas.microsoft.com/office/powerpoint/2010/main" xmlns="" val="954241714"/>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762000" y="4530804"/>
            <a:ext cx="7543800" cy="1107996"/>
          </a:xfrm>
          <a:prstGeom prst="rect">
            <a:avLst/>
          </a:prstGeom>
          <a:noFill/>
        </p:spPr>
        <p:txBody>
          <a:bodyPr wrap="square" rtlCol="0">
            <a:spAutoFit/>
          </a:bodyPr>
          <a:lstStyle/>
          <a:p>
            <a:pPr algn="ctr">
              <a:buFont typeface="Arial" pitchFamily="34" charset="0"/>
              <a:buNone/>
            </a:pPr>
            <a:r>
              <a:rPr lang="en-US" altLang="en-US" sz="2400" b="1" dirty="0" smtClean="0">
                <a:solidFill>
                  <a:srgbClr val="000099"/>
                </a:solidFill>
              </a:rPr>
              <a:t>Research-Proven Skills to Correct </a:t>
            </a:r>
            <a:r>
              <a:rPr lang="en-US" altLang="en-US" sz="2400" b="1" dirty="0">
                <a:solidFill>
                  <a:srgbClr val="000099"/>
                </a:solidFill>
              </a:rPr>
              <a:t>Errant Behavior in Youth</a:t>
            </a:r>
            <a:r>
              <a:rPr lang="en-US" altLang="en-US" sz="2400" b="1" dirty="0">
                <a:solidFill>
                  <a:srgbClr val="000099"/>
                </a:solidFill>
                <a:latin typeface="Ameretto"/>
                <a:cs typeface="Arial" pitchFamily="34" charset="0"/>
              </a:rPr>
              <a:t> </a:t>
            </a:r>
            <a:br>
              <a:rPr lang="en-US" altLang="en-US" sz="2400" b="1" dirty="0">
                <a:solidFill>
                  <a:srgbClr val="000099"/>
                </a:solidFill>
                <a:latin typeface="Ameretto"/>
                <a:cs typeface="Arial" pitchFamily="34" charset="0"/>
              </a:rPr>
            </a:br>
            <a:r>
              <a:rPr lang="en-US" altLang="en-US" sz="2400" b="1" dirty="0">
                <a:solidFill>
                  <a:srgbClr val="000099"/>
                </a:solidFill>
                <a:cs typeface="Arial" pitchFamily="34" charset="0"/>
              </a:rPr>
              <a:t>Through Parent &amp; Youth </a:t>
            </a:r>
            <a:r>
              <a:rPr lang="en-US" altLang="en-US" sz="2400" b="1" dirty="0" smtClean="0">
                <a:solidFill>
                  <a:srgbClr val="000099"/>
                </a:solidFill>
                <a:cs typeface="Arial" pitchFamily="34" charset="0"/>
              </a:rPr>
              <a:t>Family </a:t>
            </a:r>
            <a:r>
              <a:rPr lang="en-US" altLang="en-US" sz="2400" b="1" dirty="0">
                <a:solidFill>
                  <a:srgbClr val="000099"/>
                </a:solidFill>
                <a:cs typeface="Arial" pitchFamily="34" charset="0"/>
              </a:rPr>
              <a:t>Skills Training</a:t>
            </a:r>
          </a:p>
          <a:p>
            <a:endParaRPr lang="en-US" dirty="0"/>
          </a:p>
        </p:txBody>
      </p:sp>
    </p:spTree>
    <p:extLst>
      <p:ext uri="{BB962C8B-B14F-4D97-AF65-F5344CB8AC3E}">
        <p14:creationId xmlns:p14="http://schemas.microsoft.com/office/powerpoint/2010/main" xmlns="" val="1928907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
          <p:cNvSpPr>
            <a:spLocks noChangeArrowheads="1"/>
          </p:cNvSpPr>
          <p:nvPr/>
        </p:nvSpPr>
        <p:spPr bwMode="auto">
          <a:xfrm>
            <a:off x="381000" y="381000"/>
            <a:ext cx="84582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700" b="1" kern="0" dirty="0" smtClean="0">
                <a:solidFill>
                  <a:srgbClr val="000099"/>
                </a:solidFill>
                <a:latin typeface="Ameretto"/>
              </a:rPr>
              <a:t>Name the images that come to mind when you think about addiction:</a:t>
            </a:r>
            <a:endParaRPr lang="en-US" altLang="en-US" sz="3000" b="1" kern="0" dirty="0">
              <a:solidFill>
                <a:srgbClr val="000099"/>
              </a:solidFill>
              <a:latin typeface="Ameretto"/>
            </a:endParaRPr>
          </a:p>
        </p:txBody>
      </p:sp>
      <p:sp>
        <p:nvSpPr>
          <p:cNvPr id="2" name="TextBox 1"/>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3"/>
              </a:rPr>
              <a:t>www.strengtheningfamiliesprogram.org</a:t>
            </a:r>
            <a:endParaRPr lang="en-US" dirty="0">
              <a:latin typeface="Arial Narrow" panose="020B0606020202030204" pitchFamily="34" charset="0"/>
            </a:endParaRPr>
          </a:p>
        </p:txBody>
      </p:sp>
    </p:spTree>
    <p:extLst>
      <p:ext uri="{BB962C8B-B14F-4D97-AF65-F5344CB8AC3E}">
        <p14:creationId xmlns:p14="http://schemas.microsoft.com/office/powerpoint/2010/main" xmlns="" val="1351300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Box 4"/>
          <p:cNvSpPr txBox="1">
            <a:spLocks noChangeArrowheads="1"/>
          </p:cNvSpPr>
          <p:nvPr/>
        </p:nvSpPr>
        <p:spPr bwMode="auto">
          <a:xfrm>
            <a:off x="533400" y="609600"/>
            <a:ext cx="8305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endParaRPr>
          </a:p>
        </p:txBody>
      </p:sp>
      <p:sp>
        <p:nvSpPr>
          <p:cNvPr id="39943" name="TextBox 5"/>
          <p:cNvSpPr txBox="1">
            <a:spLocks noChangeArrowheads="1"/>
          </p:cNvSpPr>
          <p:nvPr/>
        </p:nvSpPr>
        <p:spPr bwMode="auto">
          <a:xfrm>
            <a:off x="533400" y="609600"/>
            <a:ext cx="8153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345451" y="853697"/>
            <a:ext cx="6453098" cy="4610718"/>
          </a:xfrm>
          <a:prstGeom prst="rect">
            <a:avLst/>
          </a:prstGeom>
        </p:spPr>
      </p:pic>
      <p:sp>
        <p:nvSpPr>
          <p:cNvPr id="4" name="TextBox 3"/>
          <p:cNvSpPr txBox="1"/>
          <p:nvPr/>
        </p:nvSpPr>
        <p:spPr>
          <a:xfrm>
            <a:off x="1056294" y="152400"/>
            <a:ext cx="7031412" cy="830997"/>
          </a:xfrm>
          <a:prstGeom prst="rect">
            <a:avLst/>
          </a:prstGeom>
          <a:noFill/>
        </p:spPr>
        <p:txBody>
          <a:bodyPr wrap="none" rtlCol="0">
            <a:spAutoFit/>
          </a:bodyPr>
          <a:lstStyle/>
          <a:p>
            <a:pPr algn="ctr"/>
            <a:r>
              <a:rPr lang="en-US" sz="2400" b="1" dirty="0">
                <a:solidFill>
                  <a:schemeClr val="tx2"/>
                </a:solidFill>
              </a:rPr>
              <a:t>Past Month and Past Year Heroin Use Among Persons </a:t>
            </a:r>
            <a:endParaRPr lang="en-US" sz="2400" b="1" dirty="0" smtClean="0">
              <a:solidFill>
                <a:schemeClr val="tx2"/>
              </a:solidFill>
            </a:endParaRPr>
          </a:p>
          <a:p>
            <a:pPr algn="ctr"/>
            <a:r>
              <a:rPr lang="en-US" sz="2400" b="1" dirty="0" smtClean="0">
                <a:solidFill>
                  <a:schemeClr val="tx2"/>
                </a:solidFill>
              </a:rPr>
              <a:t>Aged </a:t>
            </a:r>
            <a:r>
              <a:rPr lang="en-US" sz="2400" b="1" dirty="0">
                <a:solidFill>
                  <a:schemeClr val="tx2"/>
                </a:solidFill>
              </a:rPr>
              <a:t>12 or Older: </a:t>
            </a:r>
            <a:r>
              <a:rPr lang="en-US" sz="2400" b="1" dirty="0" smtClean="0">
                <a:solidFill>
                  <a:schemeClr val="tx2"/>
                </a:solidFill>
              </a:rPr>
              <a:t>2002-2012</a:t>
            </a:r>
            <a:endParaRPr lang="en-US" sz="2400" dirty="0">
              <a:solidFill>
                <a:schemeClr val="tx2"/>
              </a:solidFill>
            </a:endParaRPr>
          </a:p>
        </p:txBody>
      </p:sp>
      <p:sp>
        <p:nvSpPr>
          <p:cNvPr id="5" name="TextBox 4"/>
          <p:cNvSpPr txBox="1"/>
          <p:nvPr/>
        </p:nvSpPr>
        <p:spPr>
          <a:xfrm>
            <a:off x="473422" y="5555218"/>
            <a:ext cx="8273355" cy="369332"/>
          </a:xfrm>
          <a:prstGeom prst="rect">
            <a:avLst/>
          </a:prstGeom>
          <a:noFill/>
        </p:spPr>
        <p:txBody>
          <a:bodyPr wrap="none" rtlCol="0">
            <a:spAutoFit/>
          </a:bodyPr>
          <a:lstStyle/>
          <a:p>
            <a:r>
              <a:rPr lang="en-US" kern="0" dirty="0"/>
              <a:t>Source: National Survey on Drug Use and Health: Summary of National Findings, 2012.</a:t>
            </a:r>
          </a:p>
        </p:txBody>
      </p:sp>
      <p:pic>
        <p:nvPicPr>
          <p:cNvPr id="10" name="Picture 9" descr="NIDA">
            <a:hlinkClick r:id="rId4" tooltip="&quot;&quot;"/>
          </p:cNvPr>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6084424" y="6172200"/>
            <a:ext cx="3023348" cy="664958"/>
          </a:xfrm>
          <a:prstGeom prst="rect">
            <a:avLst/>
          </a:prstGeom>
          <a:noFill/>
          <a:ln>
            <a:noFill/>
          </a:ln>
        </p:spPr>
      </p:pic>
    </p:spTree>
    <p:extLst>
      <p:ext uri="{BB962C8B-B14F-4D97-AF65-F5344CB8AC3E}">
        <p14:creationId xmlns:p14="http://schemas.microsoft.com/office/powerpoint/2010/main" xmlns="" val="12982958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Box 4"/>
          <p:cNvSpPr txBox="1">
            <a:spLocks noChangeArrowheads="1"/>
          </p:cNvSpPr>
          <p:nvPr/>
        </p:nvSpPr>
        <p:spPr bwMode="auto">
          <a:xfrm>
            <a:off x="533400" y="609600"/>
            <a:ext cx="8305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endParaRPr>
          </a:p>
        </p:txBody>
      </p:sp>
      <p:sp>
        <p:nvSpPr>
          <p:cNvPr id="39942" name="Content Placeholder 2"/>
          <p:cNvSpPr txBox="1">
            <a:spLocks/>
          </p:cNvSpPr>
          <p:nvPr/>
        </p:nvSpPr>
        <p:spPr bwMode="auto">
          <a:xfrm>
            <a:off x="206087" y="1524000"/>
            <a:ext cx="3487159"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buNone/>
            </a:pPr>
            <a:r>
              <a:rPr lang="en-US" sz="2400" b="1" kern="0" dirty="0" smtClean="0">
                <a:solidFill>
                  <a:srgbClr val="0000CC"/>
                </a:solidFill>
                <a:sym typeface="Wingdings" panose="05000000000000000000" pitchFamily="2" charset="2"/>
              </a:rPr>
              <a:t></a:t>
            </a:r>
            <a:r>
              <a:rPr lang="en-US" sz="2400" b="1" kern="0" dirty="0" smtClean="0">
                <a:solidFill>
                  <a:srgbClr val="0000CC"/>
                </a:solidFill>
              </a:rPr>
              <a:t>not just in urban areas</a:t>
            </a:r>
          </a:p>
          <a:p>
            <a:pPr fontAlgn="base">
              <a:buNone/>
            </a:pPr>
            <a:endParaRPr lang="en-US" sz="1400" kern="0" dirty="0" smtClean="0">
              <a:solidFill>
                <a:srgbClr val="000099"/>
              </a:solidFill>
            </a:endParaRPr>
          </a:p>
          <a:p>
            <a:pPr fontAlgn="base">
              <a:buNone/>
            </a:pPr>
            <a:r>
              <a:rPr lang="en-US" sz="2400" b="1" kern="0" dirty="0" smtClean="0">
                <a:solidFill>
                  <a:srgbClr val="0000CC"/>
                </a:solidFill>
              </a:rPr>
              <a:t>Suburban and rural areas:</a:t>
            </a:r>
          </a:p>
          <a:p>
            <a:pPr fontAlgn="base">
              <a:buNone/>
            </a:pPr>
            <a:r>
              <a:rPr lang="en-US" sz="2400" kern="0" dirty="0" smtClean="0">
                <a:sym typeface="Wingdings" panose="05000000000000000000" pitchFamily="2" charset="2"/>
              </a:rPr>
              <a:t> </a:t>
            </a:r>
            <a:r>
              <a:rPr lang="en-US" sz="2400" kern="0" dirty="0" smtClean="0"/>
              <a:t>amounts </a:t>
            </a:r>
            <a:r>
              <a:rPr lang="en-US" sz="2400" kern="0" dirty="0"/>
              <a:t>of heroin seized by officials </a:t>
            </a:r>
          </a:p>
          <a:p>
            <a:pPr fontAlgn="base">
              <a:buNone/>
            </a:pPr>
            <a:r>
              <a:rPr lang="en-US" sz="2400" kern="0" dirty="0">
                <a:sym typeface="Wingdings" panose="05000000000000000000" pitchFamily="2" charset="2"/>
              </a:rPr>
              <a:t> </a:t>
            </a:r>
            <a:r>
              <a:rPr lang="en-US" sz="2400" kern="0" dirty="0" smtClean="0"/>
              <a:t>numbers </a:t>
            </a:r>
            <a:r>
              <a:rPr lang="en-US" sz="2400" kern="0" dirty="0"/>
              <a:t>of overdose deaths due to heroin </a:t>
            </a:r>
            <a:r>
              <a:rPr lang="en-US" sz="2400" kern="0" dirty="0" smtClean="0"/>
              <a:t>use</a:t>
            </a:r>
            <a:endParaRPr lang="en-US" sz="2400" kern="0" dirty="0"/>
          </a:p>
        </p:txBody>
      </p:sp>
      <p:sp>
        <p:nvSpPr>
          <p:cNvPr id="39943" name="TextBox 5"/>
          <p:cNvSpPr txBox="1">
            <a:spLocks noChangeArrowheads="1"/>
          </p:cNvSpPr>
          <p:nvPr/>
        </p:nvSpPr>
        <p:spPr bwMode="auto">
          <a:xfrm>
            <a:off x="533400" y="609600"/>
            <a:ext cx="8153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000000"/>
              </a:solidFill>
            </a:endParaRPr>
          </a:p>
        </p:txBody>
      </p:sp>
      <p:sp>
        <p:nvSpPr>
          <p:cNvPr id="10" name="Title 1"/>
          <p:cNvSpPr txBox="1">
            <a:spLocks/>
          </p:cNvSpPr>
          <p:nvPr/>
        </p:nvSpPr>
        <p:spPr>
          <a:xfrm>
            <a:off x="457200" y="274638"/>
            <a:ext cx="8229600" cy="1143000"/>
          </a:xfrm>
          <a:prstGeom prst="rect">
            <a:avLst/>
          </a:prstGeom>
        </p:spPr>
        <p:txBody>
          <a:bodyPr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b="1" dirty="0" smtClean="0">
                <a:solidFill>
                  <a:srgbClr val="000099"/>
                </a:solidFill>
                <a:latin typeface="Ameretto"/>
                <a:cs typeface="Arial" pitchFamily="34" charset="0"/>
              </a:rPr>
              <a:t/>
            </a:r>
            <a:br>
              <a:rPr lang="en-US" b="1" dirty="0" smtClean="0">
                <a:solidFill>
                  <a:srgbClr val="000099"/>
                </a:solidFill>
                <a:latin typeface="Ameretto"/>
                <a:cs typeface="Arial" pitchFamily="34" charset="0"/>
              </a:rPr>
            </a:br>
            <a:r>
              <a:rPr lang="en-US" sz="8600" b="1" dirty="0" smtClean="0">
                <a:solidFill>
                  <a:srgbClr val="0033CC"/>
                </a:solidFill>
                <a:latin typeface="Ameretto"/>
                <a:cs typeface="Arial" pitchFamily="34" charset="0"/>
              </a:rPr>
              <a:t>Heroin: one of the most important drug abuse issues affecting communities across the US</a:t>
            </a:r>
            <a:r>
              <a:rPr lang="en-US" b="1" dirty="0" smtClean="0">
                <a:solidFill>
                  <a:srgbClr val="000099"/>
                </a:solidFill>
                <a:latin typeface="Ameretto"/>
                <a:cs typeface="Arial" pitchFamily="34" charset="0"/>
              </a:rPr>
              <a:t/>
            </a:r>
            <a:br>
              <a:rPr lang="en-US" b="1" dirty="0" smtClean="0">
                <a:solidFill>
                  <a:srgbClr val="000099"/>
                </a:solidFill>
                <a:latin typeface="Ameretto"/>
                <a:cs typeface="Arial" pitchFamily="34" charset="0"/>
              </a:rPr>
            </a:br>
            <a:endParaRPr lang="en-US" dirty="0" smtClean="0">
              <a:solidFill>
                <a:prstClr val="black"/>
              </a:solidFill>
            </a:endParaRPr>
          </a:p>
        </p:txBody>
      </p:sp>
      <p:pic>
        <p:nvPicPr>
          <p:cNvPr id="9" name="Picture 8" descr="NIDA">
            <a:hlinkClick r:id="rId3" tooltip="&quot;&quot;"/>
          </p:cNvPr>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6079810" y="6162729"/>
            <a:ext cx="3023348" cy="664958"/>
          </a:xfrm>
          <a:prstGeom prst="rect">
            <a:avLst/>
          </a:prstGeom>
          <a:noFill/>
          <a:ln>
            <a:noFill/>
          </a:ln>
        </p:spPr>
      </p:pic>
      <p:pic>
        <p:nvPicPr>
          <p:cNvPr id="11" name="Picture 2" descr="C:\users\marissa\pictures\sfp dvd pictures - promo\teen drinker.jpg"/>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3899332" y="1515576"/>
            <a:ext cx="5203826" cy="3475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80275" y="5021667"/>
            <a:ext cx="8722883" cy="830997"/>
          </a:xfrm>
          <a:prstGeom prst="rect">
            <a:avLst/>
          </a:prstGeom>
          <a:noFill/>
        </p:spPr>
        <p:txBody>
          <a:bodyPr wrap="square" rtlCol="0">
            <a:spAutoFit/>
          </a:bodyPr>
          <a:lstStyle/>
          <a:p>
            <a:r>
              <a:rPr lang="en-US" sz="2400" kern="0" dirty="0">
                <a:solidFill>
                  <a:srgbClr val="0000CC"/>
                </a:solidFill>
              </a:rPr>
              <a:t>People 18-25 seeking treatment for heroin abuse increased from </a:t>
            </a:r>
            <a:r>
              <a:rPr lang="en-US" sz="2400" b="1" kern="0" dirty="0">
                <a:solidFill>
                  <a:srgbClr val="0000CC"/>
                </a:solidFill>
              </a:rPr>
              <a:t>11% of total admissions </a:t>
            </a:r>
            <a:r>
              <a:rPr lang="en-US" sz="2400" kern="0" dirty="0">
                <a:solidFill>
                  <a:srgbClr val="0000CC"/>
                </a:solidFill>
              </a:rPr>
              <a:t>in 2008 to </a:t>
            </a:r>
            <a:r>
              <a:rPr lang="en-US" sz="2400" b="1" kern="0" dirty="0">
                <a:solidFill>
                  <a:srgbClr val="0000CC"/>
                </a:solidFill>
              </a:rPr>
              <a:t>26% </a:t>
            </a:r>
            <a:r>
              <a:rPr lang="en-US" sz="2400" kern="0" dirty="0">
                <a:solidFill>
                  <a:srgbClr val="0000CC"/>
                </a:solidFill>
              </a:rPr>
              <a:t>in the first half of 2012. </a:t>
            </a:r>
            <a:endParaRPr lang="en-US" kern="0" dirty="0"/>
          </a:p>
        </p:txBody>
      </p:sp>
    </p:spTree>
    <p:extLst>
      <p:ext uri="{BB962C8B-B14F-4D97-AF65-F5344CB8AC3E}">
        <p14:creationId xmlns:p14="http://schemas.microsoft.com/office/powerpoint/2010/main" xmlns="" val="885084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
          <p:cNvSpPr>
            <a:spLocks noChangeArrowheads="1"/>
          </p:cNvSpPr>
          <p:nvPr/>
        </p:nvSpPr>
        <p:spPr bwMode="auto">
          <a:xfrm>
            <a:off x="1371600" y="381000"/>
            <a:ext cx="65151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700" b="1" kern="0" dirty="0" smtClean="0">
                <a:solidFill>
                  <a:srgbClr val="000099"/>
                </a:solidFill>
                <a:latin typeface="Ameretto"/>
              </a:rPr>
              <a:t>What makes you passionate about preventing substance abuse?</a:t>
            </a:r>
            <a:endParaRPr lang="en-US" altLang="en-US" sz="3000" b="1" kern="0" dirty="0">
              <a:solidFill>
                <a:srgbClr val="000099"/>
              </a:solidFill>
              <a:latin typeface="Ameretto"/>
            </a:endParaRPr>
          </a:p>
        </p:txBody>
      </p:sp>
      <p:sp>
        <p:nvSpPr>
          <p:cNvPr id="5" name="TextBox 4"/>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3"/>
              </a:rPr>
              <a:t>www.strengtheningfamiliesprogram.org</a:t>
            </a:r>
            <a:endParaRPr lang="en-US" dirty="0">
              <a:latin typeface="Arial Narrow" panose="020B0606020202030204" pitchFamily="34" charset="0"/>
            </a:endParaRPr>
          </a:p>
        </p:txBody>
      </p:sp>
    </p:spTree>
    <p:extLst>
      <p:ext uri="{BB962C8B-B14F-4D97-AF65-F5344CB8AC3E}">
        <p14:creationId xmlns:p14="http://schemas.microsoft.com/office/powerpoint/2010/main" xmlns="" val="448750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idx="4294967295"/>
          </p:nvPr>
        </p:nvSpPr>
        <p:spPr>
          <a:xfrm>
            <a:off x="419100" y="609600"/>
            <a:ext cx="8305800" cy="1981200"/>
          </a:xfrm>
          <a:prstGeom prst="rect">
            <a:avLst/>
          </a:prstGeom>
        </p:spPr>
        <p:txBody>
          <a:bodyPr rtlCol="0">
            <a:normAutofit fontScale="90000"/>
          </a:bodyPr>
          <a:lstStyle/>
          <a:p>
            <a:pPr eaLnBrk="1" fontAlgn="auto" hangingPunct="1">
              <a:spcAft>
                <a:spcPts val="0"/>
              </a:spcAft>
              <a:defRPr/>
            </a:pPr>
            <a:r>
              <a:rPr lang="en-US" sz="3100" b="1" dirty="0" smtClean="0">
                <a:solidFill>
                  <a:srgbClr val="000099"/>
                </a:solidFill>
                <a:latin typeface="Arial Black" pitchFamily="34" charset="0"/>
                <a:cs typeface="Arial" pitchFamily="34" charset="0"/>
              </a:rPr>
              <a:t>Most addiction in America begins in adolescence…</a:t>
            </a:r>
            <a:r>
              <a:rPr lang="en-US" b="1" dirty="0" smtClean="0">
                <a:solidFill>
                  <a:srgbClr val="000099"/>
                </a:solidFill>
                <a:latin typeface="Arial Black" pitchFamily="34" charset="0"/>
                <a:cs typeface="Arial" pitchFamily="34" charset="0"/>
              </a:rPr>
              <a:t/>
            </a:r>
            <a:br>
              <a:rPr lang="en-US" b="1" dirty="0" smtClean="0">
                <a:solidFill>
                  <a:srgbClr val="000099"/>
                </a:solidFill>
                <a:latin typeface="Arial Black" pitchFamily="34" charset="0"/>
                <a:cs typeface="Arial" pitchFamily="34" charset="0"/>
              </a:rPr>
            </a:br>
            <a:r>
              <a:rPr lang="en-US" sz="3100" b="1" i="1" dirty="0" smtClean="0">
                <a:solidFill>
                  <a:srgbClr val="000099"/>
                </a:solidFill>
                <a:cs typeface="Arial" pitchFamily="34" charset="0"/>
              </a:rPr>
              <a:t> …</a:t>
            </a:r>
            <a:r>
              <a:rPr lang="en-US" sz="3100" dirty="0" smtClean="0">
                <a:solidFill>
                  <a:srgbClr val="000099"/>
                </a:solidFill>
                <a:latin typeface="Arial Black" panose="020B0A04020102020204" pitchFamily="34" charset="0"/>
                <a:cs typeface="Arial" pitchFamily="34" charset="0"/>
              </a:rPr>
              <a:t>and can be </a:t>
            </a:r>
            <a:r>
              <a:rPr lang="en-US" b="1" dirty="0" smtClean="0">
                <a:solidFill>
                  <a:srgbClr val="000099"/>
                </a:solidFill>
                <a:latin typeface="Arial Black" panose="020B0A04020102020204" pitchFamily="34" charset="0"/>
                <a:cs typeface="Arial" pitchFamily="34" charset="0"/>
              </a:rPr>
              <a:t>prevented </a:t>
            </a:r>
            <a:r>
              <a:rPr lang="en-US" sz="3100" dirty="0" smtClean="0">
                <a:solidFill>
                  <a:srgbClr val="000099"/>
                </a:solidFill>
                <a:latin typeface="Arial Black" panose="020B0A04020102020204" pitchFamily="34" charset="0"/>
                <a:cs typeface="Arial" pitchFamily="34" charset="0"/>
              </a:rPr>
              <a:t>with</a:t>
            </a:r>
            <a:r>
              <a:rPr lang="en-US" dirty="0" smtClean="0">
                <a:solidFill>
                  <a:srgbClr val="000099"/>
                </a:solidFill>
                <a:latin typeface="Arial Black" panose="020B0A04020102020204" pitchFamily="34" charset="0"/>
                <a:cs typeface="Arial" pitchFamily="34" charset="0"/>
              </a:rPr>
              <a:t> </a:t>
            </a:r>
            <a:r>
              <a:rPr lang="en-US" b="1" dirty="0" smtClean="0">
                <a:solidFill>
                  <a:srgbClr val="000099"/>
                </a:solidFill>
                <a:latin typeface="Arial Black" panose="020B0A04020102020204" pitchFamily="34" charset="0"/>
                <a:cs typeface="Arial" pitchFamily="34" charset="0"/>
              </a:rPr>
              <a:t/>
            </a:r>
            <a:br>
              <a:rPr lang="en-US" b="1" dirty="0" smtClean="0">
                <a:solidFill>
                  <a:srgbClr val="000099"/>
                </a:solidFill>
                <a:latin typeface="Arial Black" panose="020B0A04020102020204" pitchFamily="34" charset="0"/>
                <a:cs typeface="Arial" pitchFamily="34" charset="0"/>
              </a:rPr>
            </a:br>
            <a:r>
              <a:rPr lang="en-US" b="1" dirty="0" smtClean="0">
                <a:solidFill>
                  <a:srgbClr val="000099"/>
                </a:solidFill>
                <a:latin typeface="Arial Black" panose="020B0A04020102020204" pitchFamily="34" charset="0"/>
                <a:cs typeface="Arial" pitchFamily="34" charset="0"/>
              </a:rPr>
              <a:t>skilled parenting</a:t>
            </a:r>
            <a:endParaRPr lang="en-US" dirty="0" smtClean="0"/>
          </a:p>
        </p:txBody>
      </p:sp>
      <p:sp>
        <p:nvSpPr>
          <p:cNvPr id="43011" name="Content Placeholder 6"/>
          <p:cNvSpPr txBox="1">
            <a:spLocks/>
          </p:cNvSpPr>
          <p:nvPr/>
        </p:nvSpPr>
        <p:spPr bwMode="auto">
          <a:xfrm>
            <a:off x="533400" y="2895600"/>
            <a:ext cx="83820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en-US" altLang="en-US" sz="2800" kern="0" dirty="0">
                <a:solidFill>
                  <a:srgbClr val="000000"/>
                </a:solidFill>
                <a:latin typeface="Century Gothic" panose="020B0502020202020204" pitchFamily="34" charset="0"/>
                <a:cs typeface="Arial" panose="020B0604020202020204" pitchFamily="34" charset="0"/>
              </a:rPr>
              <a:t>“...The median reported age of initiation of illicit drug use in adults with substance use disorders is 16 years, with 50% of the cases beginning between ages 15 and 18 and rare initiation after age 20.”</a:t>
            </a:r>
            <a:r>
              <a:rPr lang="en-US" altLang="en-US" sz="2000" kern="0" dirty="0">
                <a:solidFill>
                  <a:srgbClr val="000000"/>
                </a:solidFill>
                <a:latin typeface="Century Gothic" panose="020B0502020202020204" pitchFamily="34" charset="0"/>
              </a:rPr>
              <a:t> </a:t>
            </a:r>
            <a:endParaRPr lang="en-US" altLang="en-US" sz="2000" kern="0" dirty="0" smtClean="0">
              <a:solidFill>
                <a:srgbClr val="000000"/>
              </a:solidFill>
              <a:latin typeface="Century Gothic" panose="020B0502020202020204" pitchFamily="34" charset="0"/>
            </a:endParaRPr>
          </a:p>
          <a:p>
            <a:pPr>
              <a:buNone/>
            </a:pPr>
            <a:r>
              <a:rPr lang="en-US" altLang="en-US" sz="1600" kern="0" dirty="0" smtClean="0">
                <a:solidFill>
                  <a:srgbClr val="000000"/>
                </a:solidFill>
              </a:rPr>
              <a:t>--</a:t>
            </a:r>
            <a:r>
              <a:rPr lang="en-US" altLang="en-US" sz="1600" kern="0" dirty="0">
                <a:solidFill>
                  <a:srgbClr val="000000"/>
                </a:solidFill>
                <a:latin typeface="Arial" panose="020B0604020202020204" pitchFamily="34" charset="0"/>
                <a:cs typeface="Arial" panose="020B0604020202020204" pitchFamily="34" charset="0"/>
              </a:rPr>
              <a:t>Chambers, et. al. Developmental </a:t>
            </a:r>
            <a:r>
              <a:rPr lang="en-US" altLang="en-US" sz="1600" kern="0" dirty="0" err="1">
                <a:solidFill>
                  <a:srgbClr val="000000"/>
                </a:solidFill>
                <a:latin typeface="Arial" panose="020B0604020202020204" pitchFamily="34" charset="0"/>
                <a:cs typeface="Arial" panose="020B0604020202020204" pitchFamily="34" charset="0"/>
              </a:rPr>
              <a:t>Neurocircuitry</a:t>
            </a:r>
            <a:r>
              <a:rPr lang="en-US" altLang="en-US" sz="1600" kern="0" dirty="0">
                <a:solidFill>
                  <a:srgbClr val="000000"/>
                </a:solidFill>
                <a:latin typeface="Arial" panose="020B0604020202020204" pitchFamily="34" charset="0"/>
                <a:cs typeface="Arial" panose="020B0604020202020204" pitchFamily="34" charset="0"/>
              </a:rPr>
              <a:t> of Motivation in </a:t>
            </a:r>
            <a:r>
              <a:rPr lang="en-US" altLang="en-US" sz="1600" kern="0" dirty="0" smtClean="0">
                <a:solidFill>
                  <a:srgbClr val="000000"/>
                </a:solidFill>
                <a:latin typeface="Arial" panose="020B0604020202020204" pitchFamily="34" charset="0"/>
                <a:cs typeface="Arial" panose="020B0604020202020204" pitchFamily="34" charset="0"/>
              </a:rPr>
              <a:t>Adolescence: </a:t>
            </a:r>
            <a:r>
              <a:rPr lang="en-US" altLang="en-US" sz="1600" kern="0" dirty="0">
                <a:solidFill>
                  <a:srgbClr val="000000"/>
                </a:solidFill>
                <a:latin typeface="Arial" panose="020B0604020202020204" pitchFamily="34" charset="0"/>
                <a:cs typeface="Arial" panose="020B0604020202020204" pitchFamily="34" charset="0"/>
              </a:rPr>
              <a:t>A Critical Period  of Addiction Vulnerability American Journal Psychiatry 160:6, June 2003 P. </a:t>
            </a:r>
            <a:r>
              <a:rPr lang="en-US" altLang="en-US" sz="1600" kern="0" dirty="0" smtClean="0">
                <a:solidFill>
                  <a:srgbClr val="000000"/>
                </a:solidFill>
                <a:latin typeface="Arial" panose="020B0604020202020204" pitchFamily="34" charset="0"/>
                <a:cs typeface="Arial" panose="020B0604020202020204" pitchFamily="34" charset="0"/>
              </a:rPr>
              <a:t>1041</a:t>
            </a:r>
            <a:endParaRPr lang="en-US" altLang="en-US" sz="1600" kern="0" dirty="0">
              <a:solidFill>
                <a:srgbClr val="000000"/>
              </a:solidFill>
              <a:latin typeface="Arial" panose="020B0604020202020204" pitchFamily="34" charset="0"/>
              <a:cs typeface="Arial" panose="020B0604020202020204" pitchFamily="34" charset="0"/>
            </a:endParaRPr>
          </a:p>
        </p:txBody>
      </p:sp>
      <p:sp>
        <p:nvSpPr>
          <p:cNvPr id="5" name="TextBox 4"/>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3"/>
              </a:rPr>
              <a:t>www.strengtheningfamiliesprogram.org</a:t>
            </a:r>
            <a:endParaRPr lang="en-US" dirty="0">
              <a:latin typeface="Arial Narrow" panose="020B0606020202030204" pitchFamily="34" charset="0"/>
            </a:endParaRPr>
          </a:p>
        </p:txBody>
      </p:sp>
    </p:spTree>
    <p:extLst>
      <p:ext uri="{BB962C8B-B14F-4D97-AF65-F5344CB8AC3E}">
        <p14:creationId xmlns:p14="http://schemas.microsoft.com/office/powerpoint/2010/main" xmlns="" val="381098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7410" name="Rectangle 2"/>
          <p:cNvSpPr>
            <a:spLocks noGrp="1" noChangeArrowheads="1"/>
          </p:cNvSpPr>
          <p:nvPr>
            <p:ph type="title"/>
          </p:nvPr>
        </p:nvSpPr>
        <p:spPr>
          <a:xfrm>
            <a:off x="457200" y="152400"/>
            <a:ext cx="8229600" cy="1143000"/>
          </a:xfrm>
        </p:spPr>
        <p:txBody>
          <a:bodyPr/>
          <a:lstStyle/>
          <a:p>
            <a:pPr eaLnBrk="1" hangingPunct="1"/>
            <a:r>
              <a:rPr lang="en-US" altLang="en-US" sz="4000" b="1" dirty="0" smtClean="0">
                <a:solidFill>
                  <a:srgbClr val="000099"/>
                </a:solidFill>
                <a:latin typeface="Arial" panose="020B0604020202020204" pitchFamily="34" charset="0"/>
                <a:cs typeface="Arial" panose="020B0604020202020204" pitchFamily="34" charset="0"/>
              </a:rPr>
              <a:t>Research proves SFP works</a:t>
            </a:r>
            <a:endParaRPr lang="en-US" altLang="en-US" sz="4000" dirty="0" smtClean="0">
              <a:solidFill>
                <a:srgbClr val="000099"/>
              </a:solidFill>
              <a:latin typeface="Arial" panose="020B0604020202020204" pitchFamily="34" charset="0"/>
              <a:cs typeface="Arial" panose="020B0604020202020204" pitchFamily="34" charset="0"/>
            </a:endParaRPr>
          </a:p>
        </p:txBody>
      </p:sp>
      <p:sp>
        <p:nvSpPr>
          <p:cNvPr id="21507" name="Rectangle 3"/>
          <p:cNvSpPr>
            <a:spLocks noGrp="1" noChangeArrowheads="1"/>
          </p:cNvSpPr>
          <p:nvPr>
            <p:ph type="body" idx="1"/>
          </p:nvPr>
        </p:nvSpPr>
        <p:spPr>
          <a:xfrm>
            <a:off x="460375" y="1219200"/>
            <a:ext cx="8531225" cy="1524000"/>
          </a:xfrm>
        </p:spPr>
        <p:txBody>
          <a:bodyPr rtlCol="0">
            <a:normAutofit fontScale="92500" lnSpcReduction="10000"/>
          </a:bodyPr>
          <a:lstStyle/>
          <a:p>
            <a:pPr marL="0" indent="0" eaLnBrk="1" fontAlgn="auto" hangingPunct="1">
              <a:lnSpc>
                <a:spcPct val="80000"/>
              </a:lnSpc>
              <a:spcAft>
                <a:spcPts val="0"/>
              </a:spcAft>
              <a:buFont typeface="Arial" panose="020B0604020202020204" pitchFamily="34" charset="0"/>
              <a:buNone/>
              <a:defRPr/>
            </a:pPr>
            <a:r>
              <a:rPr lang="en-US" altLang="en-US" dirty="0" smtClean="0">
                <a:latin typeface="Arial" pitchFamily="34" charset="0"/>
                <a:cs typeface="Arial" pitchFamily="34" charset="0"/>
              </a:rPr>
              <a:t>NIDA (1982-1986) research, 12 randomized control trials, 4 with independent research teams with up to 10 year follow-up studies found SFP works to change behavior &amp; outcomes </a:t>
            </a:r>
          </a:p>
        </p:txBody>
      </p:sp>
      <p:pic>
        <p:nvPicPr>
          <p:cNvPr id="17412" name="Picture 4" descr="MPj04097390000[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2949575" y="2819400"/>
            <a:ext cx="3244850" cy="227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5"/>
              </a:rPr>
              <a:t>www.strengtheningfamiliesprogram.org</a:t>
            </a:r>
            <a:endParaRPr lang="en-US" dirty="0">
              <a:latin typeface="Arial Narrow" panose="020B0606020202030204" pitchFamily="34" charset="0"/>
            </a:endParaRPr>
          </a:p>
        </p:txBody>
      </p:sp>
    </p:spTree>
    <p:extLst>
      <p:ext uri="{BB962C8B-B14F-4D97-AF65-F5344CB8AC3E}">
        <p14:creationId xmlns:p14="http://schemas.microsoft.com/office/powerpoint/2010/main" xmlns="" val="40940864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4579" name="Rectangle 2"/>
          <p:cNvSpPr txBox="1">
            <a:spLocks noChangeArrowheads="1"/>
          </p:cNvSpPr>
          <p:nvPr/>
        </p:nvSpPr>
        <p:spPr bwMode="auto">
          <a:xfrm>
            <a:off x="912067" y="0"/>
            <a:ext cx="82296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400" b="1" dirty="0">
                <a:solidFill>
                  <a:srgbClr val="000099"/>
                </a:solidFill>
              </a:rPr>
              <a:t>SFP </a:t>
            </a:r>
            <a:r>
              <a:rPr lang="en-US" altLang="en-US" sz="4400" b="1" dirty="0" smtClean="0">
                <a:solidFill>
                  <a:srgbClr val="000099"/>
                </a:solidFill>
              </a:rPr>
              <a:t>Outcomes </a:t>
            </a:r>
            <a:endParaRPr lang="en-US" altLang="en-US" sz="4400" b="1" dirty="0">
              <a:solidFill>
                <a:srgbClr val="000099"/>
              </a:solidFill>
            </a:endParaRPr>
          </a:p>
        </p:txBody>
      </p:sp>
      <p:sp>
        <p:nvSpPr>
          <p:cNvPr id="4" name="TextBox 3"/>
          <p:cNvSpPr txBox="1"/>
          <p:nvPr/>
        </p:nvSpPr>
        <p:spPr>
          <a:xfrm>
            <a:off x="5334000" y="774700"/>
            <a:ext cx="3730689" cy="4062651"/>
          </a:xfrm>
          <a:prstGeom prst="rect">
            <a:avLst/>
          </a:prstGeom>
          <a:noFill/>
        </p:spPr>
        <p:txBody>
          <a:bodyPr wrap="square" rtlCol="0">
            <a:spAutoFit/>
          </a:bodyPr>
          <a:lstStyle/>
          <a:p>
            <a:r>
              <a:rPr lang="en-US" altLang="en-US" sz="2400" b="1" kern="0" dirty="0">
                <a:solidFill>
                  <a:srgbClr val="000099"/>
                </a:solidFill>
              </a:rPr>
              <a:t>SFP Child Outcomes </a:t>
            </a:r>
            <a:endParaRPr lang="en-US" altLang="en-US" sz="2400" kern="0" dirty="0">
              <a:solidFill>
                <a:srgbClr val="000000"/>
              </a:solidFill>
            </a:endParaRPr>
          </a:p>
          <a:p>
            <a:pPr>
              <a:defRPr/>
            </a:pPr>
            <a:r>
              <a:rPr lang="en-US" altLang="en-US" sz="2400" kern="0" dirty="0">
                <a:solidFill>
                  <a:prstClr val="black"/>
                </a:solidFill>
                <a:sym typeface="Wingdings" panose="05000000000000000000" pitchFamily="2" charset="2"/>
              </a:rPr>
              <a:t> </a:t>
            </a:r>
            <a:r>
              <a:rPr lang="en-US" altLang="en-US" sz="2400" kern="0" dirty="0">
                <a:solidFill>
                  <a:prstClr val="black"/>
                </a:solidFill>
              </a:rPr>
              <a:t>depression</a:t>
            </a:r>
          </a:p>
          <a:p>
            <a:pPr>
              <a:defRPr/>
            </a:pPr>
            <a:r>
              <a:rPr lang="en-US" altLang="en-US" sz="2400" kern="0" dirty="0">
                <a:solidFill>
                  <a:prstClr val="black"/>
                </a:solidFill>
                <a:sym typeface="Wingdings" panose="05000000000000000000" pitchFamily="2" charset="2"/>
              </a:rPr>
              <a:t> </a:t>
            </a:r>
            <a:r>
              <a:rPr lang="en-US" altLang="en-US" sz="2400" kern="0" dirty="0">
                <a:solidFill>
                  <a:prstClr val="black"/>
                </a:solidFill>
              </a:rPr>
              <a:t>conduct disorders</a:t>
            </a:r>
          </a:p>
          <a:p>
            <a:pPr>
              <a:defRPr/>
            </a:pPr>
            <a:r>
              <a:rPr lang="en-US" altLang="en-US" sz="2400" kern="0" dirty="0">
                <a:solidFill>
                  <a:prstClr val="black"/>
                </a:solidFill>
                <a:sym typeface="Wingdings" panose="05000000000000000000" pitchFamily="2" charset="2"/>
              </a:rPr>
              <a:t> </a:t>
            </a:r>
            <a:r>
              <a:rPr lang="en-US" altLang="en-US" sz="2400" kern="0" dirty="0">
                <a:solidFill>
                  <a:prstClr val="black"/>
                </a:solidFill>
              </a:rPr>
              <a:t>aggression</a:t>
            </a:r>
          </a:p>
          <a:p>
            <a:pPr marL="342900" indent="-342900">
              <a:buFont typeface="Wingdings" panose="05000000000000000000" pitchFamily="2" charset="2"/>
              <a:buChar char="ê"/>
              <a:defRPr/>
            </a:pPr>
            <a:r>
              <a:rPr lang="en-US" altLang="en-US" sz="2400" kern="0" dirty="0" smtClean="0">
                <a:solidFill>
                  <a:prstClr val="black"/>
                </a:solidFill>
              </a:rPr>
              <a:t>drug use </a:t>
            </a:r>
          </a:p>
          <a:p>
            <a:pPr>
              <a:defRPr/>
            </a:pPr>
            <a:r>
              <a:rPr lang="en-US" altLang="en-US" sz="2400" kern="0" dirty="0" smtClean="0">
                <a:solidFill>
                  <a:srgbClr val="000000"/>
                </a:solidFill>
                <a:sym typeface="Wingdings" panose="05000000000000000000" pitchFamily="2" charset="2"/>
              </a:rPr>
              <a:t> </a:t>
            </a:r>
            <a:r>
              <a:rPr lang="en-US" altLang="en-US" sz="2400" kern="0" dirty="0">
                <a:solidFill>
                  <a:prstClr val="black"/>
                </a:solidFill>
              </a:rPr>
              <a:t>cooperation</a:t>
            </a:r>
          </a:p>
          <a:p>
            <a:pPr>
              <a:defRPr/>
            </a:pPr>
            <a:r>
              <a:rPr lang="en-US" altLang="en-US" sz="2400" kern="0" dirty="0">
                <a:solidFill>
                  <a:srgbClr val="000000"/>
                </a:solidFill>
                <a:sym typeface="Wingdings" panose="05000000000000000000" pitchFamily="2" charset="2"/>
              </a:rPr>
              <a:t> </a:t>
            </a:r>
            <a:r>
              <a:rPr lang="en-US" altLang="en-US" sz="2400" kern="0" dirty="0">
                <a:solidFill>
                  <a:prstClr val="black"/>
                </a:solidFill>
              </a:rPr>
              <a:t>number of pro-social friends</a:t>
            </a:r>
          </a:p>
          <a:p>
            <a:pPr>
              <a:defRPr/>
            </a:pPr>
            <a:r>
              <a:rPr lang="en-US" altLang="en-US" sz="2400" kern="0" dirty="0">
                <a:solidFill>
                  <a:srgbClr val="000000"/>
                </a:solidFill>
                <a:sym typeface="Wingdings" panose="05000000000000000000" pitchFamily="2" charset="2"/>
              </a:rPr>
              <a:t></a:t>
            </a:r>
            <a:r>
              <a:rPr lang="en-US" altLang="en-US" sz="2400" kern="0" dirty="0">
                <a:solidFill>
                  <a:prstClr val="black"/>
                </a:solidFill>
              </a:rPr>
              <a:t> social competencies</a:t>
            </a:r>
          </a:p>
          <a:p>
            <a:pPr>
              <a:defRPr/>
            </a:pPr>
            <a:r>
              <a:rPr lang="en-US" altLang="en-US" sz="2400" kern="0" dirty="0">
                <a:solidFill>
                  <a:srgbClr val="000000"/>
                </a:solidFill>
                <a:sym typeface="Wingdings" panose="05000000000000000000" pitchFamily="2" charset="2"/>
              </a:rPr>
              <a:t> </a:t>
            </a:r>
            <a:r>
              <a:rPr lang="en-US" altLang="en-US" sz="2400" kern="0" dirty="0">
                <a:solidFill>
                  <a:prstClr val="black"/>
                </a:solidFill>
              </a:rPr>
              <a:t>school grades</a:t>
            </a:r>
          </a:p>
          <a:p>
            <a:endParaRPr lang="en-US" kern="0" dirty="0"/>
          </a:p>
        </p:txBody>
      </p:sp>
      <p:sp>
        <p:nvSpPr>
          <p:cNvPr id="24580" name="Rectangle 3"/>
          <p:cNvSpPr>
            <a:spLocks noChangeArrowheads="1"/>
          </p:cNvSpPr>
          <p:nvPr/>
        </p:nvSpPr>
        <p:spPr bwMode="auto">
          <a:xfrm>
            <a:off x="1905001" y="779365"/>
            <a:ext cx="3505200" cy="2265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buNone/>
            </a:pPr>
            <a:r>
              <a:rPr lang="en-US" altLang="en-US" sz="2600" b="1" kern="0" dirty="0">
                <a:solidFill>
                  <a:srgbClr val="000099"/>
                </a:solidFill>
              </a:rPr>
              <a:t>SFP Parent Outcomes </a:t>
            </a:r>
            <a:endParaRPr lang="en-US" altLang="en-US" sz="2600" kern="0" dirty="0" smtClean="0">
              <a:solidFill>
                <a:srgbClr val="000000"/>
              </a:solidFill>
            </a:endParaRPr>
          </a:p>
          <a:p>
            <a:pPr marL="0" indent="0">
              <a:buNone/>
            </a:pPr>
            <a:r>
              <a:rPr lang="en-US" altLang="en-US" sz="2400" kern="0" dirty="0" smtClean="0">
                <a:solidFill>
                  <a:srgbClr val="000000"/>
                </a:solidFill>
                <a:sym typeface="Wingdings" panose="05000000000000000000" pitchFamily="2" charset="2"/>
              </a:rPr>
              <a:t> </a:t>
            </a:r>
            <a:r>
              <a:rPr lang="en-US" altLang="en-US" sz="2400" kern="0" dirty="0" smtClean="0">
                <a:solidFill>
                  <a:srgbClr val="000000"/>
                </a:solidFill>
              </a:rPr>
              <a:t>parental </a:t>
            </a:r>
            <a:r>
              <a:rPr lang="en-US" altLang="en-US" sz="2400" kern="0" dirty="0">
                <a:solidFill>
                  <a:srgbClr val="000000"/>
                </a:solidFill>
              </a:rPr>
              <a:t>involvement</a:t>
            </a:r>
          </a:p>
          <a:p>
            <a:pPr marL="0" indent="0">
              <a:buNone/>
            </a:pPr>
            <a:r>
              <a:rPr lang="en-US" altLang="en-US" sz="2400" kern="0" dirty="0">
                <a:solidFill>
                  <a:srgbClr val="000000"/>
                </a:solidFill>
                <a:sym typeface="Wingdings" panose="05000000000000000000" pitchFamily="2" charset="2"/>
              </a:rPr>
              <a:t> </a:t>
            </a:r>
            <a:r>
              <a:rPr lang="en-US" altLang="en-US" sz="2400" kern="0" dirty="0" smtClean="0">
                <a:solidFill>
                  <a:srgbClr val="000000"/>
                </a:solidFill>
              </a:rPr>
              <a:t>positive </a:t>
            </a:r>
            <a:r>
              <a:rPr lang="en-US" altLang="en-US" sz="2400" kern="0" dirty="0">
                <a:solidFill>
                  <a:srgbClr val="000000"/>
                </a:solidFill>
              </a:rPr>
              <a:t>parenting skills</a:t>
            </a:r>
          </a:p>
          <a:p>
            <a:pPr marL="0" indent="0">
              <a:buNone/>
            </a:pPr>
            <a:r>
              <a:rPr lang="en-US" altLang="en-US" sz="2400" kern="0" dirty="0" smtClean="0">
                <a:solidFill>
                  <a:srgbClr val="000000"/>
                </a:solidFill>
                <a:sym typeface="Wingdings" panose="05000000000000000000" pitchFamily="2" charset="2"/>
              </a:rPr>
              <a:t></a:t>
            </a:r>
            <a:r>
              <a:rPr lang="en-US" altLang="en-US" sz="2400" kern="0" dirty="0" smtClean="0">
                <a:solidFill>
                  <a:srgbClr val="000000"/>
                </a:solidFill>
              </a:rPr>
              <a:t>depression</a:t>
            </a:r>
            <a:endParaRPr lang="en-US" altLang="en-US" sz="2400" kern="0" dirty="0">
              <a:solidFill>
                <a:srgbClr val="000000"/>
              </a:solidFill>
            </a:endParaRPr>
          </a:p>
          <a:p>
            <a:pPr>
              <a:buFont typeface="Wingdings" panose="05000000000000000000" pitchFamily="2" charset="2"/>
              <a:buChar char="ê"/>
            </a:pPr>
            <a:r>
              <a:rPr lang="en-US" altLang="en-US" sz="2400" kern="0" dirty="0" smtClean="0">
                <a:solidFill>
                  <a:srgbClr val="000000"/>
                </a:solidFill>
              </a:rPr>
              <a:t>alcohol </a:t>
            </a:r>
            <a:r>
              <a:rPr lang="en-US" altLang="en-US" sz="2400" kern="0" dirty="0">
                <a:solidFill>
                  <a:srgbClr val="000000"/>
                </a:solidFill>
              </a:rPr>
              <a:t>&amp; drug </a:t>
            </a:r>
            <a:r>
              <a:rPr lang="en-US" altLang="en-US" sz="2400" kern="0" dirty="0" smtClean="0">
                <a:solidFill>
                  <a:srgbClr val="000000"/>
                </a:solidFill>
              </a:rPr>
              <a:t>use</a:t>
            </a:r>
            <a:endParaRPr lang="en-US" altLang="en-US" sz="2400" kern="0" dirty="0">
              <a:solidFill>
                <a:srgbClr val="000000"/>
              </a:solidFill>
            </a:endParaRPr>
          </a:p>
        </p:txBody>
      </p:sp>
      <p:sp>
        <p:nvSpPr>
          <p:cNvPr id="2" name="TextBox 1"/>
          <p:cNvSpPr txBox="1"/>
          <p:nvPr/>
        </p:nvSpPr>
        <p:spPr>
          <a:xfrm>
            <a:off x="1905000" y="4117365"/>
            <a:ext cx="7086600" cy="2677656"/>
          </a:xfrm>
          <a:prstGeom prst="rect">
            <a:avLst/>
          </a:prstGeom>
          <a:noFill/>
        </p:spPr>
        <p:txBody>
          <a:bodyPr wrap="square" rtlCol="0">
            <a:spAutoFit/>
          </a:bodyPr>
          <a:lstStyle/>
          <a:p>
            <a:r>
              <a:rPr lang="en-US" altLang="en-US" sz="2400" b="1" kern="0" dirty="0">
                <a:solidFill>
                  <a:schemeClr val="tx2"/>
                </a:solidFill>
              </a:rPr>
              <a:t>SFP Family Outcomes</a:t>
            </a:r>
          </a:p>
          <a:p>
            <a:pPr>
              <a:buFont typeface="Wingdings" panose="05000000000000000000" pitchFamily="2" charset="2"/>
              <a:buChar char="ê"/>
            </a:pPr>
            <a:r>
              <a:rPr lang="en-US" altLang="en-US" sz="2400" kern="0" dirty="0">
                <a:solidFill>
                  <a:srgbClr val="000000"/>
                </a:solidFill>
              </a:rPr>
              <a:t>family conflict</a:t>
            </a:r>
          </a:p>
          <a:p>
            <a:r>
              <a:rPr lang="en-US" altLang="en-US" sz="2400" kern="0" dirty="0">
                <a:solidFill>
                  <a:srgbClr val="000000"/>
                </a:solidFill>
                <a:sym typeface="Wingdings" panose="05000000000000000000" pitchFamily="2" charset="2"/>
              </a:rPr>
              <a:t> </a:t>
            </a:r>
            <a:r>
              <a:rPr lang="en-US" altLang="en-US" sz="2400" kern="0" dirty="0">
                <a:solidFill>
                  <a:srgbClr val="000000"/>
                </a:solidFill>
              </a:rPr>
              <a:t>family bonding</a:t>
            </a:r>
          </a:p>
          <a:p>
            <a:r>
              <a:rPr lang="en-US" altLang="en-US" sz="2400" kern="0" dirty="0">
                <a:solidFill>
                  <a:srgbClr val="000000"/>
                </a:solidFill>
                <a:sym typeface="Wingdings" panose="05000000000000000000" pitchFamily="2" charset="2"/>
              </a:rPr>
              <a:t> </a:t>
            </a:r>
            <a:r>
              <a:rPr lang="en-US" altLang="en-US" sz="2400" kern="0" dirty="0">
                <a:solidFill>
                  <a:srgbClr val="000000"/>
                </a:solidFill>
              </a:rPr>
              <a:t>positive communication</a:t>
            </a:r>
          </a:p>
          <a:p>
            <a:r>
              <a:rPr lang="en-US" altLang="en-US" sz="2400" kern="0" dirty="0">
                <a:solidFill>
                  <a:srgbClr val="000000"/>
                </a:solidFill>
                <a:sym typeface="Wingdings" panose="05000000000000000000" pitchFamily="2" charset="2"/>
              </a:rPr>
              <a:t> </a:t>
            </a:r>
            <a:r>
              <a:rPr lang="en-US" altLang="en-US" sz="2400" kern="0" dirty="0">
                <a:solidFill>
                  <a:srgbClr val="000000"/>
                </a:solidFill>
              </a:rPr>
              <a:t>family organization—family meetings, chores done</a:t>
            </a:r>
          </a:p>
          <a:p>
            <a:r>
              <a:rPr lang="en-US" altLang="en-US" sz="2400" kern="0" dirty="0">
                <a:solidFill>
                  <a:srgbClr val="000000"/>
                </a:solidFill>
              </a:rPr>
              <a:t>- Improved parent/child relationship</a:t>
            </a:r>
          </a:p>
          <a:p>
            <a:r>
              <a:rPr lang="en-US" altLang="en-US" sz="2400" kern="0" dirty="0">
                <a:solidFill>
                  <a:srgbClr val="000000"/>
                </a:solidFill>
                <a:sym typeface="Wingdings" panose="05000000000000000000" pitchFamily="2" charset="2"/>
              </a:rPr>
              <a:t> </a:t>
            </a:r>
            <a:r>
              <a:rPr lang="en-US" altLang="en-US" sz="2400" kern="0" dirty="0">
                <a:solidFill>
                  <a:srgbClr val="000000"/>
                </a:solidFill>
              </a:rPr>
              <a:t>family strengths and </a:t>
            </a:r>
            <a:r>
              <a:rPr lang="en-US" altLang="en-US" sz="2400" kern="0" dirty="0" smtClean="0">
                <a:solidFill>
                  <a:srgbClr val="000000"/>
                </a:solidFill>
              </a:rPr>
              <a:t>resilience</a:t>
            </a:r>
            <a:endParaRPr lang="en-US" kern="0" dirty="0"/>
          </a:p>
        </p:txBody>
      </p:sp>
    </p:spTree>
    <p:extLst>
      <p:ext uri="{BB962C8B-B14F-4D97-AF65-F5344CB8AC3E}">
        <p14:creationId xmlns:p14="http://schemas.microsoft.com/office/powerpoint/2010/main" xmlns="" val="744994678"/>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0" y="-228600"/>
            <a:ext cx="9144000" cy="7086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5891" name="Picture 2"/>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6602412" y="-141754"/>
            <a:ext cx="2541588" cy="296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5892" name="TextBox 1"/>
          <p:cNvSpPr txBox="1">
            <a:spLocks noChangeArrowheads="1"/>
          </p:cNvSpPr>
          <p:nvPr/>
        </p:nvSpPr>
        <p:spPr bwMode="auto">
          <a:xfrm>
            <a:off x="1219200" y="4370388"/>
            <a:ext cx="2286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solidFill>
                <a:srgbClr val="000000"/>
              </a:solidFill>
              <a:latin typeface="Arial" pitchFamily="34" charset="0"/>
            </a:endParaRPr>
          </a:p>
        </p:txBody>
      </p:sp>
      <p:sp>
        <p:nvSpPr>
          <p:cNvPr id="4" name="TextBox 3"/>
          <p:cNvSpPr txBox="1"/>
          <p:nvPr/>
        </p:nvSpPr>
        <p:spPr>
          <a:xfrm>
            <a:off x="304800" y="2682613"/>
            <a:ext cx="8686800" cy="1384995"/>
          </a:xfrm>
          <a:prstGeom prst="rect">
            <a:avLst/>
          </a:prstGeom>
          <a:noFill/>
        </p:spPr>
        <p:txBody>
          <a:bodyPr wrap="square" rtlCol="0">
            <a:spAutoFit/>
          </a:bodyPr>
          <a:lstStyle/>
          <a:p>
            <a:r>
              <a:rPr lang="en-US" sz="2800" dirty="0">
                <a:solidFill>
                  <a:srgbClr val="000099"/>
                </a:solidFill>
                <a:latin typeface="Arial" panose="020B0604020202020204" pitchFamily="34" charset="0"/>
                <a:cs typeface="Arial" panose="020B0604020202020204" pitchFamily="34" charset="0"/>
              </a:rPr>
              <a:t>SFP 7-17 </a:t>
            </a:r>
            <a:r>
              <a:rPr lang="en-US" sz="2800" dirty="0" smtClean="0">
                <a:solidFill>
                  <a:srgbClr val="000099"/>
                </a:solidFill>
                <a:latin typeface="Arial" panose="020B0604020202020204" pitchFamily="34" charset="0"/>
                <a:cs typeface="Arial" panose="020B0604020202020204" pitchFamily="34" charset="0"/>
              </a:rPr>
              <a:t>works </a:t>
            </a:r>
            <a:r>
              <a:rPr lang="en-US" altLang="en-US" sz="2800" kern="0" dirty="0" smtClean="0">
                <a:solidFill>
                  <a:srgbClr val="000099"/>
                </a:solidFill>
                <a:latin typeface="Arial" panose="020B0604020202020204" pitchFamily="34" charset="0"/>
                <a:cs typeface="Arial" panose="020B0604020202020204" pitchFamily="34" charset="0"/>
              </a:rPr>
              <a:t>by </a:t>
            </a:r>
            <a:r>
              <a:rPr lang="en-US" altLang="en-US" sz="2800" kern="0" dirty="0">
                <a:solidFill>
                  <a:srgbClr val="000099"/>
                </a:solidFill>
                <a:latin typeface="Arial" panose="020B0604020202020204" pitchFamily="34" charset="0"/>
                <a:cs typeface="Arial" panose="020B0604020202020204" pitchFamily="34" charset="0"/>
              </a:rPr>
              <a:t>training parents and youth in pro-social </a:t>
            </a:r>
            <a:r>
              <a:rPr lang="en-US" altLang="en-US" sz="2800" b="1" kern="0" dirty="0" smtClean="0">
                <a:solidFill>
                  <a:srgbClr val="000099"/>
                </a:solidFill>
                <a:latin typeface="Arial" panose="020B0604020202020204" pitchFamily="34" charset="0"/>
                <a:cs typeface="Arial" panose="020B0604020202020204" pitchFamily="34" charset="0"/>
              </a:rPr>
              <a:t>skills and behaviors </a:t>
            </a:r>
            <a:r>
              <a:rPr lang="en-US" altLang="en-US" sz="2800" kern="0" dirty="0">
                <a:solidFill>
                  <a:srgbClr val="000099"/>
                </a:solidFill>
                <a:latin typeface="Arial" panose="020B0604020202020204" pitchFamily="34" charset="0"/>
                <a:cs typeface="Arial" panose="020B0604020202020204" pitchFamily="34" charset="0"/>
              </a:rPr>
              <a:t>that</a:t>
            </a:r>
            <a:r>
              <a:rPr lang="en-US" altLang="en-US" sz="2800" b="1" kern="0" dirty="0">
                <a:solidFill>
                  <a:srgbClr val="000099"/>
                </a:solidFill>
                <a:latin typeface="Arial" panose="020B0604020202020204" pitchFamily="34" charset="0"/>
                <a:cs typeface="Arial" panose="020B0604020202020204" pitchFamily="34" charset="0"/>
              </a:rPr>
              <a:t> trigger feel-good brain </a:t>
            </a:r>
            <a:r>
              <a:rPr lang="en-US" altLang="en-US" sz="2800" b="1" kern="0" dirty="0" smtClean="0">
                <a:solidFill>
                  <a:srgbClr val="000099"/>
                </a:solidFill>
                <a:latin typeface="Arial" panose="020B0604020202020204" pitchFamily="34" charset="0"/>
                <a:cs typeface="Arial" panose="020B0604020202020204" pitchFamily="34" charset="0"/>
              </a:rPr>
              <a:t>chemicals.</a:t>
            </a:r>
            <a:endParaRPr lang="en-US" sz="2000" dirty="0">
              <a:solidFill>
                <a:srgbClr val="000099"/>
              </a:solidFill>
              <a:latin typeface="Arial" panose="020B0604020202020204" pitchFamily="34" charset="0"/>
              <a:cs typeface="Arial" panose="020B0604020202020204" pitchFamily="34" charset="0"/>
            </a:endParaRPr>
          </a:p>
        </p:txBody>
      </p:sp>
      <p:sp>
        <p:nvSpPr>
          <p:cNvPr id="165890" name="Rectangle 11"/>
          <p:cNvSpPr>
            <a:spLocks noChangeArrowheads="1"/>
          </p:cNvSpPr>
          <p:nvPr/>
        </p:nvSpPr>
        <p:spPr bwMode="auto">
          <a:xfrm>
            <a:off x="457200" y="0"/>
            <a:ext cx="6145212" cy="2394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485900" indent="-5715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buFont typeface="Wingdings" pitchFamily="2" charset="2"/>
              <a:buNone/>
              <a:defRPr/>
            </a:pPr>
            <a:r>
              <a:rPr lang="en-US" altLang="en-US" b="1" i="1" kern="0" dirty="0" smtClean="0">
                <a:solidFill>
                  <a:srgbClr val="000099"/>
                </a:solidFill>
                <a:latin typeface="Times New Roman" panose="02020603050405020304" pitchFamily="18" charset="0"/>
                <a:cs typeface="Times New Roman" panose="02020603050405020304" pitchFamily="18" charset="0"/>
              </a:rPr>
              <a:t>Teens</a:t>
            </a:r>
            <a:r>
              <a:rPr lang="en-US" altLang="en-US" b="1" i="1" kern="0" dirty="0">
                <a:solidFill>
                  <a:srgbClr val="000099"/>
                </a:solidFill>
                <a:latin typeface="Times New Roman" panose="02020603050405020304" pitchFamily="18" charset="0"/>
                <a:cs typeface="Times New Roman" panose="02020603050405020304" pitchFamily="18" charset="0"/>
              </a:rPr>
              <a:t>, through their choices and actions, have the power to direct the development of their own brains</a:t>
            </a:r>
            <a:r>
              <a:rPr lang="en-US" altLang="en-US" b="1" i="1" kern="0" dirty="0" smtClean="0">
                <a:solidFill>
                  <a:srgbClr val="000099"/>
                </a:solidFill>
                <a:latin typeface="Times New Roman" panose="02020603050405020304" pitchFamily="18" charset="0"/>
                <a:cs typeface="Times New Roman" panose="02020603050405020304" pitchFamily="18" charset="0"/>
              </a:rPr>
              <a:t>.</a:t>
            </a:r>
            <a:endParaRPr lang="en-US" altLang="en-US" b="1" i="1" kern="0" dirty="0">
              <a:solidFill>
                <a:srgbClr val="000099"/>
              </a:solidFill>
              <a:latin typeface="Times New Roman" panose="02020603050405020304" pitchFamily="18" charset="0"/>
              <a:cs typeface="Times New Roman" panose="02020603050405020304" pitchFamily="18" charset="0"/>
            </a:endParaRPr>
          </a:p>
          <a:p>
            <a:pPr algn="ctr">
              <a:buFont typeface="Wingdings" pitchFamily="2" charset="2"/>
              <a:buNone/>
              <a:defRPr/>
            </a:pPr>
            <a:r>
              <a:rPr lang="en-US" altLang="en-US" sz="1800" kern="0" dirty="0" smtClean="0">
                <a:latin typeface="Arial" pitchFamily="34" charset="0"/>
              </a:rPr>
              <a:t>Dr</a:t>
            </a:r>
            <a:r>
              <a:rPr lang="en-US" altLang="en-US" sz="1800" kern="0" dirty="0">
                <a:latin typeface="Arial" pitchFamily="34" charset="0"/>
              </a:rPr>
              <a:t>. Jay </a:t>
            </a:r>
            <a:r>
              <a:rPr lang="en-US" altLang="en-US" sz="1800" kern="0" dirty="0" err="1">
                <a:latin typeface="Arial" pitchFamily="34" charset="0"/>
              </a:rPr>
              <a:t>Guidd</a:t>
            </a:r>
            <a:r>
              <a:rPr lang="en-US" altLang="en-US" sz="1800" kern="0" dirty="0">
                <a:latin typeface="Arial" pitchFamily="34" charset="0"/>
              </a:rPr>
              <a:t> </a:t>
            </a:r>
            <a:r>
              <a:rPr lang="en-US" altLang="en-US" sz="1800" kern="0" dirty="0" smtClean="0">
                <a:latin typeface="Arial" pitchFamily="34" charset="0"/>
              </a:rPr>
              <a:t>National </a:t>
            </a:r>
            <a:r>
              <a:rPr lang="en-US" altLang="en-US" sz="1800" kern="0" dirty="0">
                <a:latin typeface="Arial" pitchFamily="34" charset="0"/>
              </a:rPr>
              <a:t>Institute of Mental </a:t>
            </a:r>
            <a:r>
              <a:rPr lang="en-US" altLang="en-US" sz="1800" kern="0" dirty="0" smtClean="0">
                <a:latin typeface="Arial" pitchFamily="34" charset="0"/>
              </a:rPr>
              <a:t>Health</a:t>
            </a:r>
            <a:endParaRPr lang="en-US" altLang="en-US" sz="4400" kern="0" dirty="0">
              <a:solidFill>
                <a:srgbClr val="000000"/>
              </a:solidFill>
              <a:latin typeface="Algerian" pitchFamily="82" charset="0"/>
            </a:endParaRPr>
          </a:p>
        </p:txBody>
      </p:sp>
      <p:sp>
        <p:nvSpPr>
          <p:cNvPr id="9" name="TextBox 8"/>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6"/>
              </a:rPr>
              <a:t>www.strengtheningfamiliesprogram.org</a:t>
            </a:r>
            <a:endParaRPr lang="en-US" dirty="0">
              <a:latin typeface="Arial Narrow" panose="020B0606020202030204" pitchFamily="34" charset="0"/>
            </a:endParaRPr>
          </a:p>
        </p:txBody>
      </p:sp>
      <p:pic>
        <p:nvPicPr>
          <p:cNvPr id="10" name="Picture 9"/>
          <p:cNvPicPr>
            <a:picLocks noChangeAspect="1"/>
          </p:cNvPicPr>
          <p:nvPr/>
        </p:nvPicPr>
        <p:blipFill rotWithShape="1">
          <a:blip r:embed="rId7" cstate="screen"/>
          <a:srcRect/>
          <a:stretch/>
        </p:blipFill>
        <p:spPr>
          <a:xfrm>
            <a:off x="6263762" y="3751304"/>
            <a:ext cx="2452442" cy="2344696"/>
          </a:xfrm>
          <a:prstGeom prst="rect">
            <a:avLst/>
          </a:prstGeom>
        </p:spPr>
      </p:pic>
      <p:pic>
        <p:nvPicPr>
          <p:cNvPr id="11" name="Picture 10"/>
          <p:cNvPicPr>
            <a:picLocks noChangeAspect="1"/>
          </p:cNvPicPr>
          <p:nvPr/>
        </p:nvPicPr>
        <p:blipFill rotWithShape="1">
          <a:blip r:embed="rId8" cstate="screen"/>
          <a:srcRect/>
          <a:stretch/>
        </p:blipFill>
        <p:spPr>
          <a:xfrm>
            <a:off x="3568639" y="3733800"/>
            <a:ext cx="2311522" cy="2362110"/>
          </a:xfrm>
          <a:prstGeom prst="rect">
            <a:avLst/>
          </a:prstGeom>
        </p:spPr>
      </p:pic>
    </p:spTree>
    <p:custDataLst>
      <p:tags r:id="rId1"/>
    </p:custDataLst>
    <p:extLst>
      <p:ext uri="{BB962C8B-B14F-4D97-AF65-F5344CB8AC3E}">
        <p14:creationId xmlns:p14="http://schemas.microsoft.com/office/powerpoint/2010/main" xmlns="" val="263174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28600" y="304800"/>
            <a:ext cx="5029200" cy="4419600"/>
            <a:chOff x="-685800" y="-381000"/>
            <a:chExt cx="5900732" cy="5105400"/>
          </a:xfrm>
        </p:grpSpPr>
        <p:sp>
          <p:nvSpPr>
            <p:cNvPr id="39939" name="Rectangle 3"/>
            <p:cNvSpPr txBox="1">
              <a:spLocks noRot="1" noChangeArrowheads="1"/>
            </p:cNvSpPr>
            <p:nvPr/>
          </p:nvSpPr>
          <p:spPr bwMode="auto">
            <a:xfrm>
              <a:off x="-685800" y="2481943"/>
              <a:ext cx="5867400" cy="2242457"/>
            </a:xfrm>
            <a:prstGeom prst="rect">
              <a:avLst/>
            </a:prstGeom>
            <a:noFill/>
            <a:ln w="76200">
              <a:solidFill>
                <a:schemeClr val="accent3">
                  <a:lumMod val="50000"/>
                </a:schemeClr>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marL="45720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defRPr/>
              </a:pPr>
              <a:endParaRPr lang="en-US" sz="1600" b="1" dirty="0" smtClean="0">
                <a:solidFill>
                  <a:prstClr val="black"/>
                </a:solidFill>
                <a:latin typeface="Arial" pitchFamily="34" charset="0"/>
                <a:cs typeface="Arial" pitchFamily="34" charset="0"/>
              </a:endParaRPr>
            </a:p>
            <a:p>
              <a:pPr marL="0" indent="0">
                <a:buNone/>
                <a:defRPr/>
              </a:pPr>
              <a:r>
                <a:rPr lang="en-US" sz="1600" b="1" dirty="0" smtClean="0">
                  <a:solidFill>
                    <a:schemeClr val="accent3">
                      <a:lumMod val="50000"/>
                    </a:schemeClr>
                  </a:solidFill>
                  <a:latin typeface="Arial" pitchFamily="34" charset="0"/>
                  <a:cs typeface="Arial" pitchFamily="34" charset="0"/>
                </a:rPr>
                <a:t>LESSON 2 I-Messages:</a:t>
              </a:r>
            </a:p>
            <a:p>
              <a:pPr marL="0" indent="0">
                <a:buNone/>
                <a:defRPr/>
              </a:pPr>
              <a:r>
                <a:rPr lang="en-US" sz="1600" dirty="0" smtClean="0">
                  <a:solidFill>
                    <a:schemeClr val="accent3">
                      <a:lumMod val="50000"/>
                    </a:schemeClr>
                  </a:solidFill>
                  <a:latin typeface="Arial" pitchFamily="34" charset="0"/>
                  <a:cs typeface="Arial" pitchFamily="34" charset="0"/>
                </a:rPr>
                <a:t>allow you to 1) state your feelings or needs respectfully, 2) explain why you feel that way, and 3) what you want or what bothers you </a:t>
              </a:r>
              <a:r>
                <a:rPr lang="en-US" sz="1600" u="sng" dirty="0" smtClean="0">
                  <a:solidFill>
                    <a:schemeClr val="accent3">
                      <a:lumMod val="50000"/>
                    </a:schemeClr>
                  </a:solidFill>
                  <a:latin typeface="Arial" pitchFamily="34" charset="0"/>
                  <a:cs typeface="Arial" pitchFamily="34" charset="0"/>
                </a:rPr>
                <a:t>without blaming.</a:t>
              </a:r>
              <a:endParaRPr lang="en-US" sz="1600" u="sng" dirty="0">
                <a:solidFill>
                  <a:schemeClr val="accent3">
                    <a:lumMod val="50000"/>
                  </a:schemeClr>
                </a:solidFill>
                <a:latin typeface="Arial" pitchFamily="34" charset="0"/>
                <a:cs typeface="Arial" pitchFamily="34" charset="0"/>
              </a:endParaRPr>
            </a:p>
          </p:txBody>
        </p:sp>
        <p:pic>
          <p:nvPicPr>
            <p:cNvPr id="7" name="Picture 2" descr="C:\Users\Marissa\Desktop\MADD PP Presentations\DVD_booklet_2.jpg"/>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a:stretch/>
          </p:blipFill>
          <p:spPr bwMode="auto">
            <a:xfrm>
              <a:off x="-685800" y="-381000"/>
              <a:ext cx="5900732" cy="2899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 name="Picture 2"/>
          <p:cNvPicPr>
            <a:picLocks noChangeAspect="1"/>
          </p:cNvPicPr>
          <p:nvPr/>
        </p:nvPicPr>
        <p:blipFill rotWithShape="1">
          <a:blip r:embed="rId4" cstate="screen"/>
          <a:srcRect/>
          <a:stretch/>
        </p:blipFill>
        <p:spPr>
          <a:xfrm>
            <a:off x="5272072" y="304800"/>
            <a:ext cx="3840360" cy="5908246"/>
          </a:xfrm>
          <a:prstGeom prst="rect">
            <a:avLst/>
          </a:prstGeom>
        </p:spPr>
      </p:pic>
    </p:spTree>
    <p:extLst>
      <p:ext uri="{BB962C8B-B14F-4D97-AF65-F5344CB8AC3E}">
        <p14:creationId xmlns:p14="http://schemas.microsoft.com/office/powerpoint/2010/main" xmlns="" val="3119852392"/>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p:txBody>
          <a:bodyPr/>
          <a:lstStyle/>
          <a:p>
            <a:pPr eaLnBrk="1" hangingPunct="1"/>
            <a:endParaRPr lang="en-US" alt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22532"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533" name="Rectangle 4"/>
          <p:cNvSpPr>
            <a:spLocks noChangeArrowheads="1"/>
          </p:cNvSpPr>
          <p:nvPr/>
        </p:nvSpPr>
        <p:spPr bwMode="auto">
          <a:xfrm>
            <a:off x="38100" y="76200"/>
            <a:ext cx="90678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kern="0" dirty="0">
                <a:solidFill>
                  <a:srgbClr val="000099"/>
                </a:solidFill>
              </a:rPr>
              <a:t>Family-Centered Intervention Outcomes Improve Over Time </a:t>
            </a:r>
            <a:endParaRPr lang="en-US" altLang="en-US" sz="4000" i="1" kern="0" dirty="0">
              <a:solidFill>
                <a:srgbClr val="000000"/>
              </a:solidFill>
              <a:latin typeface="Myriad Pro Light" panose="020B0403030403020204" pitchFamily="34" charset="0"/>
            </a:endParaRPr>
          </a:p>
        </p:txBody>
      </p:sp>
      <p:sp>
        <p:nvSpPr>
          <p:cNvPr id="22534" name="Rectangle 3"/>
          <p:cNvSpPr txBox="1">
            <a:spLocks noChangeArrowheads="1"/>
          </p:cNvSpPr>
          <p:nvPr/>
        </p:nvSpPr>
        <p:spPr bwMode="auto">
          <a:xfrm>
            <a:off x="304800" y="1524000"/>
            <a:ext cx="6402388"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None/>
            </a:pPr>
            <a:r>
              <a:rPr lang="en-US" altLang="en-US" sz="2800" kern="0" dirty="0" smtClean="0"/>
              <a:t>Whereas youth-only programs have </a:t>
            </a:r>
            <a:r>
              <a:rPr lang="en-US" altLang="en-US" sz="2800" b="1" kern="0" dirty="0" smtClean="0"/>
              <a:t>reduced</a:t>
            </a:r>
            <a:r>
              <a:rPr lang="en-US" altLang="en-US" sz="2800" kern="0" dirty="0" smtClean="0"/>
              <a:t> </a:t>
            </a:r>
            <a:r>
              <a:rPr lang="en-US" altLang="en-US" sz="2800" kern="0" dirty="0"/>
              <a:t>outcomes over time, family programs have </a:t>
            </a:r>
            <a:r>
              <a:rPr lang="en-US" altLang="en-US" sz="2800" b="1" kern="0" dirty="0"/>
              <a:t>improved outcomes</a:t>
            </a:r>
            <a:r>
              <a:rPr lang="en-US" altLang="en-US" sz="2800" kern="0" dirty="0" smtClean="0"/>
              <a:t>.</a:t>
            </a:r>
          </a:p>
          <a:p>
            <a:pPr eaLnBrk="1" hangingPunct="1">
              <a:lnSpc>
                <a:spcPct val="90000"/>
              </a:lnSpc>
              <a:buNone/>
            </a:pPr>
            <a:endParaRPr lang="en-US" altLang="en-US" sz="2800" kern="0" dirty="0" smtClean="0"/>
          </a:p>
          <a:p>
            <a:pPr eaLnBrk="1" hangingPunct="1">
              <a:lnSpc>
                <a:spcPct val="90000"/>
              </a:lnSpc>
              <a:buNone/>
            </a:pPr>
            <a:r>
              <a:rPr lang="en-US" altLang="en-US" sz="2800" kern="0" dirty="0" smtClean="0"/>
              <a:t>School-based, education-based programs do NOT work.</a:t>
            </a:r>
            <a:endParaRPr lang="en-US" altLang="en-US" sz="2800" kern="0" dirty="0"/>
          </a:p>
          <a:p>
            <a:pPr eaLnBrk="1" hangingPunct="1">
              <a:lnSpc>
                <a:spcPct val="90000"/>
              </a:lnSpc>
              <a:buFontTx/>
              <a:buNone/>
            </a:pPr>
            <a:endParaRPr lang="en-US" altLang="en-US" sz="800" kern="0" dirty="0"/>
          </a:p>
          <a:p>
            <a:pPr eaLnBrk="1" hangingPunct="1">
              <a:lnSpc>
                <a:spcPct val="90000"/>
              </a:lnSpc>
              <a:buNone/>
            </a:pPr>
            <a:endParaRPr lang="en-US" altLang="en-US" sz="2800" kern="0" dirty="0" smtClean="0"/>
          </a:p>
          <a:p>
            <a:pPr eaLnBrk="1" hangingPunct="1">
              <a:lnSpc>
                <a:spcPct val="90000"/>
              </a:lnSpc>
              <a:buNone/>
            </a:pPr>
            <a:r>
              <a:rPr lang="en-US" altLang="en-US" sz="4800" b="1" kern="0" dirty="0" smtClean="0">
                <a:solidFill>
                  <a:srgbClr val="000099"/>
                </a:solidFill>
              </a:rPr>
              <a:t>WHY US?</a:t>
            </a:r>
            <a:endParaRPr lang="en-US" altLang="en-US" sz="4800" b="1" kern="0" dirty="0">
              <a:solidFill>
                <a:srgbClr val="000099"/>
              </a:solidFill>
            </a:endParaRPr>
          </a:p>
        </p:txBody>
      </p:sp>
      <p:pic>
        <p:nvPicPr>
          <p:cNvPr id="22535" name="Picture 4" descr="MPj02021940000[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6863052" y="1524000"/>
            <a:ext cx="1979612"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781776" y="6477000"/>
            <a:ext cx="2438424" cy="369332"/>
          </a:xfrm>
          <a:prstGeom prst="rect">
            <a:avLst/>
          </a:prstGeom>
          <a:noFill/>
        </p:spPr>
        <p:txBody>
          <a:bodyPr wrap="none" rtlCol="0">
            <a:spAutoFit/>
          </a:bodyPr>
          <a:lstStyle/>
          <a:p>
            <a:r>
              <a:rPr lang="en-US" dirty="0" smtClean="0">
                <a:latin typeface="Arial Narrow" panose="020B0606020202030204" pitchFamily="34" charset="0"/>
                <a:hlinkClick r:id="rId5"/>
              </a:rPr>
              <a:t>jfederoff@umcmission.org</a:t>
            </a:r>
            <a:r>
              <a:rPr lang="en-US" dirty="0" smtClean="0"/>
              <a:t> </a:t>
            </a:r>
            <a:endParaRPr lang="en-US" dirty="0"/>
          </a:p>
        </p:txBody>
      </p:sp>
    </p:spTree>
    <p:extLst>
      <p:ext uri="{BB962C8B-B14F-4D97-AF65-F5344CB8AC3E}">
        <p14:creationId xmlns:p14="http://schemas.microsoft.com/office/powerpoint/2010/main" xmlns="" val="319705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1588"/>
            <a:ext cx="9144000" cy="6858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8373" name="Rectangle 4"/>
          <p:cNvSpPr>
            <a:spLocks noChangeArrowheads="1"/>
          </p:cNvSpPr>
          <p:nvPr/>
        </p:nvSpPr>
        <p:spPr bwMode="auto">
          <a:xfrm>
            <a:off x="685800" y="152400"/>
            <a:ext cx="78486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b="1">
                <a:solidFill>
                  <a:srgbClr val="000099"/>
                </a:solidFill>
              </a:rPr>
              <a:t>Family factors that Protect Kids</a:t>
            </a:r>
          </a:p>
          <a:p>
            <a:pPr algn="ctr" eaLnBrk="1" hangingPunct="1">
              <a:spcBef>
                <a:spcPct val="0"/>
              </a:spcBef>
              <a:buFontTx/>
              <a:buNone/>
            </a:pPr>
            <a:r>
              <a:rPr lang="en-US" altLang="en-US" sz="2000" b="1" i="1">
                <a:solidFill>
                  <a:srgbClr val="000099"/>
                </a:solidFill>
                <a:latin typeface="Myriad Pro Light" panose="020B0403030403020204" pitchFamily="34" charset="0"/>
              </a:rPr>
              <a:t> </a:t>
            </a:r>
          </a:p>
        </p:txBody>
      </p:sp>
      <p:graphicFrame>
        <p:nvGraphicFramePr>
          <p:cNvPr id="7" name="Table 6"/>
          <p:cNvGraphicFramePr>
            <a:graphicFrameLocks noGrp="1"/>
          </p:cNvGraphicFramePr>
          <p:nvPr/>
        </p:nvGraphicFramePr>
        <p:xfrm>
          <a:off x="914400" y="1106488"/>
          <a:ext cx="7696200" cy="4566120"/>
        </p:xfrm>
        <a:graphic>
          <a:graphicData uri="http://schemas.openxmlformats.org/drawingml/2006/table">
            <a:tbl>
              <a:tblPr firstRow="1" firstCol="1" bandRow="1"/>
              <a:tblGrid>
                <a:gridCol w="7696200"/>
              </a:tblGrid>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a:effectLst/>
                          <a:latin typeface="Calibri" panose="020F0502020204030204" pitchFamily="34" charset="0"/>
                          <a:ea typeface="Calibri" panose="020F0502020204030204" pitchFamily="34" charset="0"/>
                          <a:cs typeface="Times New Roman" panose="02020603050405020304" pitchFamily="18" charset="0"/>
                        </a:rPr>
                        <a:t>Strong, loving parent-child bonds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a:effectLst/>
                          <a:latin typeface="Calibri" panose="020F0502020204030204" pitchFamily="34" charset="0"/>
                          <a:ea typeface="Calibri" panose="020F0502020204030204" pitchFamily="34" charset="0"/>
                          <a:cs typeface="Times New Roman" panose="02020603050405020304" pitchFamily="18" charset="0"/>
                        </a:rPr>
                        <a:t>Functional, well-managed home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a:effectLst/>
                          <a:latin typeface="Calibri" panose="020F0502020204030204" pitchFamily="34" charset="0"/>
                          <a:ea typeface="Calibri" panose="020F0502020204030204" pitchFamily="34" charset="0"/>
                          <a:cs typeface="Times New Roman" panose="02020603050405020304" pitchFamily="18" charset="0"/>
                        </a:rPr>
                        <a:t>Mild, consistent discipline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smtClean="0">
                          <a:effectLst/>
                          <a:latin typeface="Calibri" panose="020F0502020204030204" pitchFamily="34" charset="0"/>
                          <a:ea typeface="Calibri" panose="020F0502020204030204" pitchFamily="34" charset="0"/>
                          <a:cs typeface="Times New Roman" panose="02020603050405020304" pitchFamily="18" charset="0"/>
                        </a:rPr>
                        <a:t>Clear </a:t>
                      </a:r>
                      <a:r>
                        <a:rPr lang="en-US" sz="2800" kern="0" dirty="0">
                          <a:effectLst/>
                          <a:latin typeface="Calibri" panose="020F0502020204030204" pitchFamily="34" charset="0"/>
                          <a:ea typeface="Calibri" panose="020F0502020204030204" pitchFamily="34" charset="0"/>
                          <a:cs typeface="Times New Roman" panose="02020603050405020304" pitchFamily="18" charset="0"/>
                        </a:rPr>
                        <a:t>rules against </a:t>
                      </a:r>
                      <a:r>
                        <a:rPr lang="en-US" sz="2800" kern="0" dirty="0" err="1">
                          <a:effectLst/>
                          <a:latin typeface="Calibri" panose="020F0502020204030204" pitchFamily="34" charset="0"/>
                          <a:ea typeface="Calibri" panose="020F0502020204030204" pitchFamily="34" charset="0"/>
                          <a:cs typeface="Times New Roman" panose="02020603050405020304" pitchFamily="18" charset="0"/>
                        </a:rPr>
                        <a:t>A.T.O.D</a:t>
                      </a:r>
                      <a:r>
                        <a:rPr lang="en-US" sz="2800" kern="0" dirty="0">
                          <a:effectLst/>
                          <a:latin typeface="Calibri" panose="020F0502020204030204" pitchFamily="34" charset="0"/>
                          <a:ea typeface="Calibri" panose="020F0502020204030204" pitchFamily="34" charset="0"/>
                          <a:cs typeface="Times New Roman" panose="02020603050405020304" pitchFamily="18" charset="0"/>
                        </a:rPr>
                        <a:t>.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smtClean="0">
                          <a:effectLst/>
                          <a:latin typeface="Calibri" panose="020F0502020204030204" pitchFamily="34" charset="0"/>
                          <a:ea typeface="Calibri" panose="020F0502020204030204" pitchFamily="34" charset="0"/>
                          <a:cs typeface="Times New Roman" panose="02020603050405020304" pitchFamily="18" charset="0"/>
                        </a:rPr>
                        <a:t>Monitoring of </a:t>
                      </a:r>
                      <a:r>
                        <a:rPr lang="en-US" sz="2800" kern="0" dirty="0">
                          <a:effectLst/>
                          <a:latin typeface="Calibri" panose="020F0502020204030204" pitchFamily="34" charset="0"/>
                          <a:ea typeface="Calibri" panose="020F0502020204030204" pitchFamily="34" charset="0"/>
                          <a:cs typeface="Times New Roman" panose="02020603050405020304" pitchFamily="18" charset="0"/>
                        </a:rPr>
                        <a:t>child’s activities &amp; friends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a:effectLst/>
                          <a:latin typeface="Calibri" panose="020F0502020204030204" pitchFamily="34" charset="0"/>
                          <a:ea typeface="Calibri" panose="020F0502020204030204" pitchFamily="34" charset="0"/>
                          <a:cs typeface="Times New Roman" panose="02020603050405020304" pitchFamily="18" charset="0"/>
                        </a:rPr>
                        <a:t>High expectations; involved parent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a:effectLst/>
                          <a:latin typeface="Calibri" panose="020F0502020204030204" pitchFamily="34" charset="0"/>
                          <a:ea typeface="Calibri" panose="020F0502020204030204" pitchFamily="34" charset="0"/>
                          <a:cs typeface="Times New Roman" panose="02020603050405020304" pitchFamily="18" charset="0"/>
                        </a:rPr>
                        <a:t>School attendance and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smtClean="0">
                          <a:effectLst/>
                          <a:latin typeface="Calibri" panose="020F0502020204030204" pitchFamily="34" charset="0"/>
                          <a:ea typeface="Calibri" panose="020F0502020204030204" pitchFamily="34" charset="0"/>
                          <a:cs typeface="Times New Roman" panose="02020603050405020304" pitchFamily="18" charset="0"/>
                        </a:rPr>
                        <a:t>Family customs</a:t>
                      </a:r>
                      <a:r>
                        <a:rPr lang="en-US" sz="2800" kern="0" baseline="0" dirty="0" smtClean="0">
                          <a:effectLst/>
                          <a:latin typeface="Calibri" panose="020F0502020204030204" pitchFamily="34" charset="0"/>
                          <a:ea typeface="Calibri" panose="020F0502020204030204" pitchFamily="34" charset="0"/>
                          <a:cs typeface="Times New Roman" panose="02020603050405020304" pitchFamily="18" charset="0"/>
                        </a:rPr>
                        <a:t> &amp; </a:t>
                      </a:r>
                      <a:r>
                        <a:rPr lang="en-US" sz="2800" kern="0" dirty="0" smtClean="0">
                          <a:effectLst/>
                          <a:latin typeface="Calibri" panose="020F0502020204030204" pitchFamily="34" charset="0"/>
                          <a:ea typeface="Calibri" panose="020F0502020204030204" pitchFamily="34" charset="0"/>
                          <a:cs typeface="Times New Roman" panose="02020603050405020304" pitchFamily="18" charset="0"/>
                        </a:rPr>
                        <a:t>traditions </a:t>
                      </a:r>
                      <a:endParaRPr lang="en-US" sz="2800" kern="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457200" marR="0" indent="-457200">
                        <a:lnSpc>
                          <a:spcPct val="107000"/>
                        </a:lnSpc>
                        <a:spcBef>
                          <a:spcPts val="0"/>
                        </a:spcBef>
                        <a:spcAft>
                          <a:spcPts val="0"/>
                        </a:spcAft>
                        <a:buFont typeface="Wingdings" panose="05000000000000000000" pitchFamily="2" charset="2"/>
                        <a:buChar char="q"/>
                      </a:pPr>
                      <a:r>
                        <a:rPr lang="en-US" sz="2800" kern="0" dirty="0">
                          <a:effectLst/>
                          <a:latin typeface="Calibri" panose="020F0502020204030204" pitchFamily="34" charset="0"/>
                          <a:ea typeface="Calibri" panose="020F0502020204030204" pitchFamily="34" charset="0"/>
                          <a:cs typeface="Times New Roman" panose="02020603050405020304" pitchFamily="18" charset="0"/>
                        </a:rPr>
                        <a:t>Parents set a good </a:t>
                      </a:r>
                      <a:r>
                        <a:rPr lang="en-US" sz="2800" kern="0" dirty="0" err="1">
                          <a:effectLst/>
                          <a:latin typeface="Calibri" panose="020F0502020204030204" pitchFamily="34" charset="0"/>
                          <a:ea typeface="Calibri" panose="020F0502020204030204" pitchFamily="34" charset="0"/>
                          <a:cs typeface="Times New Roman" panose="02020603050405020304" pitchFamily="18" charset="0"/>
                        </a:rPr>
                        <a:t>A.T.O.D</a:t>
                      </a:r>
                      <a:r>
                        <a:rPr lang="en-US" sz="2800" kern="0" dirty="0">
                          <a:effectLst/>
                          <a:latin typeface="Calibri" panose="020F0502020204030204" pitchFamily="34" charset="0"/>
                          <a:ea typeface="Calibri" panose="020F0502020204030204" pitchFamily="34" charset="0"/>
                          <a:cs typeface="Times New Roman" panose="02020603050405020304" pitchFamily="18" charset="0"/>
                        </a:rPr>
                        <a:t>. </a:t>
                      </a:r>
                      <a:r>
                        <a:rPr lang="en-US" sz="2800" kern="0" dirty="0" smtClean="0">
                          <a:effectLst/>
                          <a:latin typeface="Calibri" panose="020F0502020204030204" pitchFamily="34" charset="0"/>
                          <a:ea typeface="Calibri" panose="020F0502020204030204" pitchFamily="34" charset="0"/>
                          <a:cs typeface="Times New Roman" panose="02020603050405020304" pitchFamily="18" charset="0"/>
                        </a:rPr>
                        <a:t>example</a:t>
                      </a:r>
                      <a:endParaRPr lang="en-US" sz="2800" kern="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612">
                <a:tc>
                  <a:txBody>
                    <a:bodyPr/>
                    <a:lstStyle/>
                    <a:p>
                      <a:pPr marL="342900" marR="0" indent="-342900">
                        <a:lnSpc>
                          <a:spcPct val="107000"/>
                        </a:lnSpc>
                        <a:spcBef>
                          <a:spcPts val="0"/>
                        </a:spcBef>
                        <a:spcAft>
                          <a:spcPts val="0"/>
                        </a:spcAft>
                        <a:buFont typeface="Wingdings" panose="05000000000000000000" pitchFamily="2" charset="2"/>
                        <a:buChar char="q"/>
                      </a:pPr>
                      <a:r>
                        <a:rPr lang="en-US" sz="2400" b="1" kern="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b="0" kern="0" dirty="0" smtClean="0">
                          <a:effectLst/>
                          <a:latin typeface="Calibri" panose="020F0502020204030204" pitchFamily="34" charset="0"/>
                          <a:ea typeface="Calibri" panose="020F0502020204030204" pitchFamily="34" charset="0"/>
                          <a:cs typeface="Times New Roman" panose="02020603050405020304" pitchFamily="18" charset="0"/>
                        </a:rPr>
                        <a:t>Neighborhood attachment</a:t>
                      </a:r>
                      <a:endParaRPr lang="en-US" sz="2800" b="0" kern="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6781776" y="6477000"/>
            <a:ext cx="2438424" cy="369332"/>
          </a:xfrm>
          <a:prstGeom prst="rect">
            <a:avLst/>
          </a:prstGeom>
          <a:noFill/>
        </p:spPr>
        <p:txBody>
          <a:bodyPr wrap="none" rtlCol="0">
            <a:spAutoFit/>
          </a:bodyPr>
          <a:lstStyle/>
          <a:p>
            <a:r>
              <a:rPr lang="en-US" dirty="0" smtClean="0">
                <a:latin typeface="Arial Narrow" panose="020B0606020202030204" pitchFamily="34" charset="0"/>
                <a:hlinkClick r:id="rId4"/>
              </a:rPr>
              <a:t>jfederoff@umcmission.org</a:t>
            </a:r>
            <a:r>
              <a:rPr lang="en-US" dirty="0" smtClean="0"/>
              <a:t> </a:t>
            </a:r>
            <a:endParaRPr lang="en-US" dirty="0"/>
          </a:p>
        </p:txBody>
      </p:sp>
    </p:spTree>
    <p:extLst>
      <p:ext uri="{BB962C8B-B14F-4D97-AF65-F5344CB8AC3E}">
        <p14:creationId xmlns:p14="http://schemas.microsoft.com/office/powerpoint/2010/main" xmlns="" val="18397363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228600"/>
            <a:ext cx="9144000" cy="7086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2467" name="Rectangle 3"/>
          <p:cNvSpPr txBox="1">
            <a:spLocks noRot="1" noChangeArrowheads="1"/>
          </p:cNvSpPr>
          <p:nvPr/>
        </p:nvSpPr>
        <p:spPr bwMode="auto">
          <a:xfrm>
            <a:off x="457200" y="1874838"/>
            <a:ext cx="838200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Char char="§"/>
            </a:pPr>
            <a:endParaRPr lang="en-US" altLang="en-US">
              <a:solidFill>
                <a:srgbClr val="000000"/>
              </a:solidFill>
            </a:endParaRPr>
          </a:p>
        </p:txBody>
      </p:sp>
      <p:sp>
        <p:nvSpPr>
          <p:cNvPr id="62468" name="Rectangle 2"/>
          <p:cNvSpPr>
            <a:spLocks noChangeArrowheads="1"/>
          </p:cNvSpPr>
          <p:nvPr/>
        </p:nvSpPr>
        <p:spPr bwMode="auto">
          <a:xfrm>
            <a:off x="228600" y="-152400"/>
            <a:ext cx="8839200"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800" kern="0" dirty="0">
              <a:solidFill>
                <a:srgbClr val="000000"/>
              </a:solidFill>
              <a:latin typeface="Arial" panose="020B0604020202020204" pitchFamily="34" charset="0"/>
            </a:endParaRPr>
          </a:p>
          <a:p>
            <a:pPr algn="ctr" eaLnBrk="1" hangingPunct="1">
              <a:spcBef>
                <a:spcPct val="0"/>
              </a:spcBef>
              <a:buFontTx/>
              <a:buNone/>
            </a:pPr>
            <a:r>
              <a:rPr lang="en-US" altLang="en-US" sz="3400" kern="0" dirty="0">
                <a:solidFill>
                  <a:srgbClr val="000099"/>
                </a:solidFill>
                <a:latin typeface="Arial Black" panose="020B0A04020102020204" pitchFamily="34" charset="0"/>
              </a:rPr>
              <a:t>SFP Targets </a:t>
            </a:r>
          </a:p>
          <a:p>
            <a:pPr algn="ctr" eaLnBrk="1" hangingPunct="1">
              <a:spcBef>
                <a:spcPct val="0"/>
              </a:spcBef>
              <a:buFontTx/>
              <a:buNone/>
            </a:pPr>
            <a:r>
              <a:rPr lang="en-US" altLang="en-US" sz="3400" kern="0" dirty="0">
                <a:solidFill>
                  <a:srgbClr val="000099"/>
                </a:solidFill>
                <a:latin typeface="Arial Black" panose="020B0A04020102020204" pitchFamily="34" charset="0"/>
              </a:rPr>
              <a:t>Risk &amp; Protective Factors</a:t>
            </a:r>
          </a:p>
          <a:p>
            <a:pPr algn="ctr" eaLnBrk="1" hangingPunct="1">
              <a:spcBef>
                <a:spcPct val="0"/>
              </a:spcBef>
              <a:buFontTx/>
              <a:buNone/>
            </a:pPr>
            <a:r>
              <a:rPr lang="en-US" altLang="en-US" sz="3400" kern="0" dirty="0">
                <a:solidFill>
                  <a:srgbClr val="000000"/>
                </a:solidFill>
                <a:latin typeface="Arial Black" panose="020B0A04020102020204" pitchFamily="34" charset="0"/>
              </a:rPr>
              <a:t>     with 3 types of skills</a:t>
            </a:r>
            <a:r>
              <a:rPr lang="en-US" altLang="en-US" sz="3400" kern="0" dirty="0" smtClean="0">
                <a:solidFill>
                  <a:srgbClr val="000000"/>
                </a:solidFill>
                <a:latin typeface="Arial Black" panose="020B0A04020102020204" pitchFamily="34" charset="0"/>
              </a:rPr>
              <a:t>:</a:t>
            </a:r>
            <a:endParaRPr lang="en-US" altLang="en-US" sz="3400" kern="0" dirty="0">
              <a:solidFill>
                <a:srgbClr val="000000"/>
              </a:solidFill>
              <a:latin typeface="Arial Black" panose="020B0A04020102020204" pitchFamily="34" charset="0"/>
            </a:endParaRPr>
          </a:p>
        </p:txBody>
      </p:sp>
      <p:sp>
        <p:nvSpPr>
          <p:cNvPr id="2" name="Rectangle 1"/>
          <p:cNvSpPr/>
          <p:nvPr/>
        </p:nvSpPr>
        <p:spPr>
          <a:xfrm>
            <a:off x="609600" y="1752600"/>
            <a:ext cx="8382000" cy="3908425"/>
          </a:xfrm>
          <a:prstGeom prst="rect">
            <a:avLst/>
          </a:prstGeom>
        </p:spPr>
        <p:txBody>
          <a:bodyPr>
            <a:spAutoFit/>
          </a:bodyPr>
          <a:lstStyle/>
          <a:p>
            <a:pPr marL="514350" indent="-514350" eaLnBrk="1" hangingPunct="1">
              <a:buFont typeface="+mj-lt"/>
              <a:buAutoNum type="arabicPeriod"/>
              <a:defRPr/>
            </a:pPr>
            <a:r>
              <a:rPr lang="en-US" sz="3200" b="1" kern="0" dirty="0">
                <a:solidFill>
                  <a:prstClr val="black"/>
                </a:solidFill>
                <a:latin typeface="Arial" pitchFamily="34" charset="0"/>
              </a:rPr>
              <a:t>BONDING</a:t>
            </a:r>
            <a:r>
              <a:rPr lang="en-US" sz="3200" kern="0" dirty="0">
                <a:solidFill>
                  <a:prstClr val="black"/>
                </a:solidFill>
                <a:latin typeface="Arial" pitchFamily="34" charset="0"/>
              </a:rPr>
              <a:t> skills</a:t>
            </a:r>
            <a:br>
              <a:rPr lang="en-US" sz="3200" kern="0" dirty="0">
                <a:solidFill>
                  <a:prstClr val="black"/>
                </a:solidFill>
                <a:latin typeface="Arial" pitchFamily="34" charset="0"/>
              </a:rPr>
            </a:br>
            <a:r>
              <a:rPr lang="en-US" sz="3200" kern="0" dirty="0">
                <a:solidFill>
                  <a:prstClr val="black"/>
                </a:solidFill>
                <a:latin typeface="Arial" pitchFamily="34" charset="0"/>
              </a:rPr>
              <a:t>	</a:t>
            </a:r>
            <a:r>
              <a:rPr lang="en-US" sz="3200" i="1" kern="0" dirty="0">
                <a:solidFill>
                  <a:prstClr val="black"/>
                </a:solidFill>
                <a:latin typeface="Arial" pitchFamily="34" charset="0"/>
              </a:rPr>
              <a:t>(create warm, loving relationships) </a:t>
            </a:r>
            <a:endParaRPr lang="en-US" sz="3200" kern="0" dirty="0">
              <a:solidFill>
                <a:prstClr val="black"/>
              </a:solidFill>
              <a:latin typeface="Arial" pitchFamily="34" charset="0"/>
            </a:endParaRPr>
          </a:p>
          <a:p>
            <a:pPr eaLnBrk="1" hangingPunct="1">
              <a:defRPr/>
            </a:pPr>
            <a:endParaRPr lang="en-US" sz="1200" kern="0" dirty="0">
              <a:solidFill>
                <a:prstClr val="black"/>
              </a:solidFill>
              <a:latin typeface="Arial" pitchFamily="34" charset="0"/>
            </a:endParaRPr>
          </a:p>
          <a:p>
            <a:pPr eaLnBrk="1" hangingPunct="1">
              <a:defRPr/>
            </a:pPr>
            <a:r>
              <a:rPr lang="en-US" sz="3200" b="1" kern="0" dirty="0">
                <a:solidFill>
                  <a:prstClr val="black"/>
                </a:solidFill>
                <a:latin typeface="Arial" pitchFamily="34" charset="0"/>
              </a:rPr>
              <a:t>2</a:t>
            </a:r>
            <a:r>
              <a:rPr lang="en-US" sz="3200" kern="0" dirty="0">
                <a:solidFill>
                  <a:prstClr val="black"/>
                </a:solidFill>
                <a:latin typeface="Arial" pitchFamily="34" charset="0"/>
              </a:rPr>
              <a:t>. </a:t>
            </a:r>
            <a:r>
              <a:rPr lang="en-US" sz="3200" b="1" kern="0" dirty="0">
                <a:solidFill>
                  <a:prstClr val="black"/>
                </a:solidFill>
                <a:latin typeface="Arial" pitchFamily="34" charset="0"/>
              </a:rPr>
              <a:t>BOUNDARIES </a:t>
            </a:r>
            <a:r>
              <a:rPr lang="en-US" sz="3200" kern="0" dirty="0">
                <a:solidFill>
                  <a:prstClr val="black"/>
                </a:solidFill>
                <a:latin typeface="Arial" pitchFamily="34" charset="0"/>
              </a:rPr>
              <a:t>skills</a:t>
            </a:r>
          </a:p>
          <a:p>
            <a:pPr eaLnBrk="1" hangingPunct="1">
              <a:defRPr/>
            </a:pPr>
            <a:r>
              <a:rPr lang="en-US" sz="3200" kern="0" dirty="0">
                <a:solidFill>
                  <a:prstClr val="black"/>
                </a:solidFill>
                <a:latin typeface="Arial" pitchFamily="34" charset="0"/>
              </a:rPr>
              <a:t>	</a:t>
            </a:r>
            <a:r>
              <a:rPr lang="en-US" sz="3200" i="1" kern="0" dirty="0">
                <a:solidFill>
                  <a:prstClr val="black"/>
                </a:solidFill>
                <a:latin typeface="Arial" pitchFamily="34" charset="0"/>
              </a:rPr>
              <a:t>(clear firm rules and consequences)</a:t>
            </a:r>
          </a:p>
          <a:p>
            <a:pPr eaLnBrk="1" hangingPunct="1">
              <a:defRPr/>
            </a:pPr>
            <a:endParaRPr lang="en-US" sz="1200" i="1" kern="0" dirty="0">
              <a:solidFill>
                <a:prstClr val="black"/>
              </a:solidFill>
              <a:latin typeface="Arial" pitchFamily="34" charset="0"/>
            </a:endParaRPr>
          </a:p>
          <a:p>
            <a:pPr marL="514350" indent="-514350" eaLnBrk="1" hangingPunct="1">
              <a:defRPr/>
            </a:pPr>
            <a:r>
              <a:rPr lang="en-US" sz="3200" b="1" kern="0" dirty="0">
                <a:solidFill>
                  <a:prstClr val="black"/>
                </a:solidFill>
                <a:latin typeface="Arial" pitchFamily="34" charset="0"/>
              </a:rPr>
              <a:t>3.</a:t>
            </a:r>
            <a:r>
              <a:rPr lang="en-US" sz="3200" kern="0" dirty="0">
                <a:solidFill>
                  <a:prstClr val="black"/>
                </a:solidFill>
                <a:latin typeface="Arial" pitchFamily="34" charset="0"/>
              </a:rPr>
              <a:t> </a:t>
            </a:r>
            <a:r>
              <a:rPr lang="en-US" sz="3200" b="1" kern="0" dirty="0">
                <a:solidFill>
                  <a:prstClr val="black"/>
                </a:solidFill>
                <a:latin typeface="Arial" pitchFamily="34" charset="0"/>
              </a:rPr>
              <a:t>MONITORING</a:t>
            </a:r>
            <a:r>
              <a:rPr lang="en-US" sz="3200" kern="0" dirty="0">
                <a:solidFill>
                  <a:prstClr val="black"/>
                </a:solidFill>
                <a:latin typeface="Arial" pitchFamily="34" charset="0"/>
              </a:rPr>
              <a:t> kid’s activities skills</a:t>
            </a:r>
            <a:br>
              <a:rPr lang="en-US" sz="3200" kern="0" dirty="0">
                <a:solidFill>
                  <a:prstClr val="black"/>
                </a:solidFill>
                <a:latin typeface="Arial" pitchFamily="34" charset="0"/>
              </a:rPr>
            </a:br>
            <a:r>
              <a:rPr lang="en-US" sz="3200" kern="0" dirty="0">
                <a:solidFill>
                  <a:prstClr val="black"/>
                </a:solidFill>
                <a:latin typeface="Arial" pitchFamily="34" charset="0"/>
              </a:rPr>
              <a:t>	</a:t>
            </a:r>
            <a:r>
              <a:rPr lang="en-US" sz="3200" i="1" kern="0" dirty="0">
                <a:solidFill>
                  <a:prstClr val="black"/>
                </a:solidFill>
                <a:latin typeface="Arial" pitchFamily="34" charset="0"/>
              </a:rPr>
              <a:t>(to see that they always stay in alcohol </a:t>
            </a:r>
          </a:p>
          <a:p>
            <a:pPr marL="514350" indent="-514350" eaLnBrk="1" hangingPunct="1">
              <a:defRPr/>
            </a:pPr>
            <a:r>
              <a:rPr lang="en-US" sz="3200" i="1" kern="0" dirty="0">
                <a:solidFill>
                  <a:prstClr val="black"/>
                </a:solidFill>
                <a:latin typeface="Arial" pitchFamily="34" charset="0"/>
              </a:rPr>
              <a:t>		 &amp; drug-free social  environment)</a:t>
            </a:r>
            <a:endParaRPr lang="en-US" sz="3200" kern="0" dirty="0">
              <a:solidFill>
                <a:prstClr val="black"/>
              </a:solidFill>
              <a:latin typeface="Arial" pitchFamily="34" charset="0"/>
            </a:endParaRPr>
          </a:p>
        </p:txBody>
      </p:sp>
      <p:sp>
        <p:nvSpPr>
          <p:cNvPr id="6" name="TextBox 5"/>
          <p:cNvSpPr txBox="1"/>
          <p:nvPr/>
        </p:nvSpPr>
        <p:spPr>
          <a:xfrm>
            <a:off x="6781776" y="6477000"/>
            <a:ext cx="2438424" cy="369332"/>
          </a:xfrm>
          <a:prstGeom prst="rect">
            <a:avLst/>
          </a:prstGeom>
          <a:noFill/>
        </p:spPr>
        <p:txBody>
          <a:bodyPr wrap="none" rtlCol="0">
            <a:spAutoFit/>
          </a:bodyPr>
          <a:lstStyle/>
          <a:p>
            <a:r>
              <a:rPr lang="en-US" dirty="0" smtClean="0">
                <a:latin typeface="Arial Narrow" panose="020B0606020202030204" pitchFamily="34" charset="0"/>
                <a:hlinkClick r:id="rId4"/>
              </a:rPr>
              <a:t>jfederoff@umcmission.org</a:t>
            </a:r>
            <a:r>
              <a:rPr lang="en-US" dirty="0" smtClean="0"/>
              <a:t> </a:t>
            </a:r>
            <a:endParaRPr lang="en-US" dirty="0"/>
          </a:p>
        </p:txBody>
      </p:sp>
    </p:spTree>
    <p:extLst>
      <p:ext uri="{BB962C8B-B14F-4D97-AF65-F5344CB8AC3E}">
        <p14:creationId xmlns:p14="http://schemas.microsoft.com/office/powerpoint/2010/main" xmlns="" val="7520198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p:txBody>
          <a:bodyPr/>
          <a:lstStyle/>
          <a:p>
            <a:pPr eaLnBrk="1" hangingPunct="1"/>
            <a:endParaRPr lang="en-US" alt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22532"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533" name="Rectangle 4"/>
          <p:cNvSpPr>
            <a:spLocks noChangeArrowheads="1"/>
          </p:cNvSpPr>
          <p:nvPr/>
        </p:nvSpPr>
        <p:spPr bwMode="auto">
          <a:xfrm>
            <a:off x="20782" y="285744"/>
            <a:ext cx="906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800" b="1" dirty="0" smtClean="0">
                <a:solidFill>
                  <a:srgbClr val="000099"/>
                </a:solidFill>
              </a:rPr>
              <a:t>WHY NOT?</a:t>
            </a:r>
            <a:endParaRPr lang="en-US" altLang="en-US" sz="4800" i="1" dirty="0">
              <a:solidFill>
                <a:srgbClr val="000000"/>
              </a:solidFill>
              <a:latin typeface="Myriad Pro Light" panose="020B0403030403020204" pitchFamily="34" charset="0"/>
            </a:endParaRPr>
          </a:p>
        </p:txBody>
      </p:sp>
      <p:sp>
        <p:nvSpPr>
          <p:cNvPr id="22534" name="Rectangle 3"/>
          <p:cNvSpPr txBox="1">
            <a:spLocks noChangeArrowheads="1"/>
          </p:cNvSpPr>
          <p:nvPr/>
        </p:nvSpPr>
        <p:spPr bwMode="auto">
          <a:xfrm>
            <a:off x="304800" y="1524000"/>
            <a:ext cx="6402388"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None/>
            </a:pPr>
            <a:r>
              <a:rPr lang="en-US" altLang="en-US" sz="2400" kern="0" dirty="0" smtClean="0"/>
              <a:t>Why not help our families become happier?</a:t>
            </a:r>
          </a:p>
          <a:p>
            <a:pPr eaLnBrk="1" hangingPunct="1">
              <a:lnSpc>
                <a:spcPct val="90000"/>
              </a:lnSpc>
              <a:buNone/>
            </a:pPr>
            <a:r>
              <a:rPr lang="en-US" altLang="en-US" sz="2400" kern="0" dirty="0" smtClean="0"/>
              <a:t>Why not make our children happier?</a:t>
            </a:r>
          </a:p>
          <a:p>
            <a:pPr eaLnBrk="1" hangingPunct="1">
              <a:lnSpc>
                <a:spcPct val="90000"/>
              </a:lnSpc>
              <a:buNone/>
            </a:pPr>
            <a:r>
              <a:rPr lang="en-US" altLang="en-US" sz="2400" kern="0" dirty="0" smtClean="0"/>
              <a:t>Why not increase family cooperation?</a:t>
            </a:r>
          </a:p>
          <a:p>
            <a:pPr eaLnBrk="1" hangingPunct="1">
              <a:lnSpc>
                <a:spcPct val="90000"/>
              </a:lnSpc>
              <a:buNone/>
            </a:pPr>
            <a:r>
              <a:rPr lang="en-US" altLang="en-US" sz="2400" kern="0" dirty="0" smtClean="0"/>
              <a:t>Why not reduce stress in our lives?</a:t>
            </a:r>
          </a:p>
          <a:p>
            <a:pPr eaLnBrk="1" hangingPunct="1">
              <a:lnSpc>
                <a:spcPct val="90000"/>
              </a:lnSpc>
              <a:buNone/>
            </a:pPr>
            <a:r>
              <a:rPr lang="en-US" altLang="en-US" sz="2400" kern="0" dirty="0" smtClean="0"/>
              <a:t>Why not reduce substance use?</a:t>
            </a:r>
          </a:p>
          <a:p>
            <a:pPr eaLnBrk="1" hangingPunct="1">
              <a:lnSpc>
                <a:spcPct val="90000"/>
              </a:lnSpc>
              <a:buNone/>
            </a:pPr>
            <a:endParaRPr lang="en-US" altLang="en-US" sz="2400" kern="0" dirty="0" smtClean="0"/>
          </a:p>
          <a:p>
            <a:pPr eaLnBrk="1" hangingPunct="1">
              <a:lnSpc>
                <a:spcPct val="90000"/>
              </a:lnSpc>
              <a:buNone/>
            </a:pPr>
            <a:r>
              <a:rPr lang="en-US" altLang="en-US" sz="2400" b="1" kern="0" dirty="0" smtClean="0">
                <a:solidFill>
                  <a:srgbClr val="000099"/>
                </a:solidFill>
              </a:rPr>
              <a:t>This takes hard work, but it is simple.</a:t>
            </a:r>
          </a:p>
          <a:p>
            <a:pPr eaLnBrk="1" hangingPunct="1">
              <a:lnSpc>
                <a:spcPct val="90000"/>
              </a:lnSpc>
              <a:buNone/>
            </a:pPr>
            <a:endParaRPr lang="en-US" altLang="en-US" sz="2400" b="1" kern="0" dirty="0" smtClean="0">
              <a:solidFill>
                <a:srgbClr val="000099"/>
              </a:solidFill>
            </a:endParaRPr>
          </a:p>
          <a:p>
            <a:pPr eaLnBrk="1" hangingPunct="1">
              <a:lnSpc>
                <a:spcPct val="90000"/>
              </a:lnSpc>
              <a:buNone/>
            </a:pPr>
            <a:r>
              <a:rPr lang="en-US" altLang="en-US" sz="2400" b="1" kern="0" dirty="0" smtClean="0">
                <a:solidFill>
                  <a:srgbClr val="000099"/>
                </a:solidFill>
              </a:rPr>
              <a:t>The Strengthening Families Program will make a measurable, long term, life changing positive impact. </a:t>
            </a:r>
            <a:endParaRPr lang="en-US" altLang="en-US" sz="2400" b="1" kern="0" dirty="0">
              <a:solidFill>
                <a:srgbClr val="000099"/>
              </a:solidFill>
            </a:endParaRPr>
          </a:p>
        </p:txBody>
      </p:sp>
      <p:pic>
        <p:nvPicPr>
          <p:cNvPr id="22535" name="Picture 4" descr="MPj02021940000[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6863052" y="1524000"/>
            <a:ext cx="1979612"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6781776" y="6477000"/>
            <a:ext cx="2438424" cy="369332"/>
          </a:xfrm>
          <a:prstGeom prst="rect">
            <a:avLst/>
          </a:prstGeom>
          <a:noFill/>
        </p:spPr>
        <p:txBody>
          <a:bodyPr wrap="none" rtlCol="0">
            <a:spAutoFit/>
          </a:bodyPr>
          <a:lstStyle/>
          <a:p>
            <a:r>
              <a:rPr lang="en-US" dirty="0" smtClean="0">
                <a:latin typeface="Arial Narrow" panose="020B0606020202030204" pitchFamily="34" charset="0"/>
                <a:hlinkClick r:id="rId5"/>
              </a:rPr>
              <a:t>jfederoff@umcmission.org</a:t>
            </a:r>
            <a:r>
              <a:rPr lang="en-US" dirty="0" smtClean="0"/>
              <a:t> </a:t>
            </a:r>
            <a:endParaRPr lang="en-US" dirty="0"/>
          </a:p>
        </p:txBody>
      </p:sp>
    </p:spTree>
    <p:extLst>
      <p:ext uri="{BB962C8B-B14F-4D97-AF65-F5344CB8AC3E}">
        <p14:creationId xmlns:p14="http://schemas.microsoft.com/office/powerpoint/2010/main" xmlns="" val="86595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228600"/>
            <a:ext cx="9144000" cy="7086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5299" name="Rectangle 3"/>
          <p:cNvSpPr txBox="1">
            <a:spLocks noRot="1" noChangeArrowheads="1"/>
          </p:cNvSpPr>
          <p:nvPr/>
        </p:nvSpPr>
        <p:spPr bwMode="auto">
          <a:xfrm>
            <a:off x="152400" y="3733800"/>
            <a:ext cx="89154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5720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lnSpc>
                <a:spcPct val="120000"/>
              </a:lnSpc>
              <a:spcBef>
                <a:spcPct val="0"/>
              </a:spcBef>
              <a:buNone/>
            </a:pPr>
            <a:endParaRPr lang="en-US" altLang="en-US" sz="2400" dirty="0">
              <a:solidFill>
                <a:srgbClr val="000000"/>
              </a:solidFill>
              <a:latin typeface="Arial" charset="0"/>
            </a:endParaRPr>
          </a:p>
        </p:txBody>
      </p:sp>
      <p:sp>
        <p:nvSpPr>
          <p:cNvPr id="3" name="Rectangle 2"/>
          <p:cNvSpPr>
            <a:spLocks noChangeArrowheads="1"/>
          </p:cNvSpPr>
          <p:nvPr/>
        </p:nvSpPr>
        <p:spPr bwMode="auto">
          <a:xfrm>
            <a:off x="0" y="-76200"/>
            <a:ext cx="90678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4000" b="1" kern="0" dirty="0" smtClean="0">
                <a:solidFill>
                  <a:srgbClr val="000099"/>
                </a:solidFill>
                <a:latin typeface="Arial Black" panose="020B0A04020102020204" pitchFamily="34" charset="0"/>
              </a:rPr>
              <a:t>WHY NOW?</a:t>
            </a:r>
            <a:endParaRPr lang="en-US" altLang="en-US" sz="1800" kern="0" dirty="0">
              <a:solidFill>
                <a:srgbClr val="000000"/>
              </a:solidFill>
              <a:latin typeface="Arial" charset="0"/>
            </a:endParaRPr>
          </a:p>
        </p:txBody>
      </p:sp>
      <p:pic>
        <p:nvPicPr>
          <p:cNvPr id="6" name="Picture 4" descr="MPj03863890000[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562599" y="3503034"/>
            <a:ext cx="3477491" cy="27167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42900" y="685800"/>
            <a:ext cx="8458200" cy="2846933"/>
          </a:xfrm>
          <a:prstGeom prst="rect">
            <a:avLst/>
          </a:prstGeom>
          <a:noFill/>
        </p:spPr>
        <p:txBody>
          <a:bodyPr wrap="square" rtlCol="0">
            <a:spAutoFit/>
          </a:bodyPr>
          <a:lstStyle/>
          <a:p>
            <a:r>
              <a:rPr lang="en-US" sz="2400" kern="0" dirty="0" smtClean="0"/>
              <a:t>The original program, developed in 1982, was expensive to implement and required a clinical professional to run each weekly session for families.</a:t>
            </a:r>
          </a:p>
          <a:p>
            <a:endParaRPr lang="en-US" sz="1100" kern="0" dirty="0"/>
          </a:p>
          <a:p>
            <a:r>
              <a:rPr lang="en-US" sz="2400" kern="0" dirty="0" smtClean="0">
                <a:solidFill>
                  <a:srgbClr val="002060"/>
                </a:solidFill>
              </a:rPr>
              <a:t>This updated version – the facilitated DVD </a:t>
            </a:r>
            <a:r>
              <a:rPr lang="en-US" sz="2400" kern="0" dirty="0">
                <a:solidFill>
                  <a:srgbClr val="002060"/>
                </a:solidFill>
              </a:rPr>
              <a:t>d</a:t>
            </a:r>
            <a:r>
              <a:rPr lang="en-US" sz="2400" kern="0" dirty="0" smtClean="0">
                <a:solidFill>
                  <a:srgbClr val="002060"/>
                </a:solidFill>
              </a:rPr>
              <a:t>iscussion </a:t>
            </a:r>
            <a:r>
              <a:rPr lang="en-US" sz="2400" kern="0" dirty="0">
                <a:solidFill>
                  <a:srgbClr val="002060"/>
                </a:solidFill>
              </a:rPr>
              <a:t>g</a:t>
            </a:r>
            <a:r>
              <a:rPr lang="en-US" sz="2400" kern="0" dirty="0" smtClean="0">
                <a:solidFill>
                  <a:srgbClr val="002060"/>
                </a:solidFill>
              </a:rPr>
              <a:t>roup – added in 2012 </a:t>
            </a:r>
            <a:r>
              <a:rPr lang="en-US" sz="2400" b="1" kern="0" dirty="0" smtClean="0">
                <a:solidFill>
                  <a:srgbClr val="002060"/>
                </a:solidFill>
              </a:rPr>
              <a:t>reduces the cost significantly</a:t>
            </a:r>
            <a:r>
              <a:rPr lang="en-US" sz="2400" kern="0" dirty="0" smtClean="0">
                <a:solidFill>
                  <a:srgbClr val="002060"/>
                </a:solidFill>
              </a:rPr>
              <a:t>, making it affordable for communities and able to be implemented by </a:t>
            </a:r>
            <a:r>
              <a:rPr lang="en-US" sz="2400" b="1" kern="0" dirty="0" smtClean="0">
                <a:solidFill>
                  <a:srgbClr val="002060"/>
                </a:solidFill>
              </a:rPr>
              <a:t>trained volunteer facilitators, </a:t>
            </a:r>
            <a:r>
              <a:rPr lang="en-US" sz="2400" kern="0" dirty="0" smtClean="0">
                <a:solidFill>
                  <a:srgbClr val="002060"/>
                </a:solidFill>
              </a:rPr>
              <a:t>rather than group therapists.</a:t>
            </a:r>
            <a:endParaRPr lang="en-US" kern="0" dirty="0"/>
          </a:p>
        </p:txBody>
      </p:sp>
      <p:sp>
        <p:nvSpPr>
          <p:cNvPr id="8" name="TextBox 7"/>
          <p:cNvSpPr txBox="1"/>
          <p:nvPr/>
        </p:nvSpPr>
        <p:spPr>
          <a:xfrm>
            <a:off x="6781776" y="6477000"/>
            <a:ext cx="2438424" cy="369332"/>
          </a:xfrm>
          <a:prstGeom prst="rect">
            <a:avLst/>
          </a:prstGeom>
          <a:noFill/>
        </p:spPr>
        <p:txBody>
          <a:bodyPr wrap="none" rtlCol="0">
            <a:spAutoFit/>
          </a:bodyPr>
          <a:lstStyle/>
          <a:p>
            <a:r>
              <a:rPr lang="en-US" dirty="0" smtClean="0">
                <a:latin typeface="Arial Narrow" panose="020B0606020202030204" pitchFamily="34" charset="0"/>
                <a:hlinkClick r:id="rId5"/>
              </a:rPr>
              <a:t>jfederoff@umcmission.org</a:t>
            </a:r>
            <a:r>
              <a:rPr lang="en-US" dirty="0" smtClean="0"/>
              <a:t> </a:t>
            </a:r>
            <a:endParaRPr lang="en-US" dirty="0"/>
          </a:p>
        </p:txBody>
      </p:sp>
    </p:spTree>
    <p:extLst>
      <p:ext uri="{BB962C8B-B14F-4D97-AF65-F5344CB8AC3E}">
        <p14:creationId xmlns:p14="http://schemas.microsoft.com/office/powerpoint/2010/main" xmlns="" val="2083632906"/>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228600"/>
            <a:ext cx="9144000" cy="7086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152400" y="-76200"/>
            <a:ext cx="8763000" cy="1077218"/>
          </a:xfrm>
          <a:prstGeom prst="rect">
            <a:avLst/>
          </a:prstGeom>
          <a:noFill/>
        </p:spPr>
        <p:txBody>
          <a:bodyPr wrap="square" rtlCol="0">
            <a:spAutoFit/>
          </a:bodyPr>
          <a:lstStyle/>
          <a:p>
            <a:pPr algn="ctr"/>
            <a:r>
              <a:rPr lang="en-US" altLang="en-US" sz="3200" kern="0" dirty="0" smtClean="0">
                <a:solidFill>
                  <a:srgbClr val="000099"/>
                </a:solidFill>
                <a:latin typeface="Arial Black" pitchFamily="34" charset="0"/>
              </a:rPr>
              <a:t>A Typical Weekly DVD Family </a:t>
            </a:r>
            <a:r>
              <a:rPr lang="en-US" sz="3200" kern="0" dirty="0" smtClean="0">
                <a:solidFill>
                  <a:srgbClr val="000099"/>
                </a:solidFill>
                <a:latin typeface="Arial Black" panose="020B0A04020102020204" pitchFamily="34" charset="0"/>
              </a:rPr>
              <a:t>Discussion </a:t>
            </a:r>
            <a:r>
              <a:rPr lang="en-US" sz="3200" kern="0" dirty="0">
                <a:solidFill>
                  <a:srgbClr val="000099"/>
                </a:solidFill>
                <a:latin typeface="Arial Black" panose="020B0A04020102020204" pitchFamily="34" charset="0"/>
              </a:rPr>
              <a:t>Group</a:t>
            </a:r>
          </a:p>
        </p:txBody>
      </p:sp>
      <p:sp>
        <p:nvSpPr>
          <p:cNvPr id="5" name="Rectangle 3"/>
          <p:cNvSpPr txBox="1">
            <a:spLocks noRot="1" noChangeArrowheads="1"/>
          </p:cNvSpPr>
          <p:nvPr/>
        </p:nvSpPr>
        <p:spPr>
          <a:xfrm>
            <a:off x="304800" y="1143000"/>
            <a:ext cx="8610600" cy="4876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l">
              <a:buFont typeface="Wingdings" panose="05000000000000000000" pitchFamily="2" charset="2"/>
              <a:buChar char="ü"/>
              <a:defRPr/>
            </a:pPr>
            <a:endParaRPr lang="en-US" altLang="en-US" sz="600" kern="0" dirty="0" smtClean="0">
              <a:solidFill>
                <a:srgbClr val="000000"/>
              </a:solidFill>
            </a:endParaRPr>
          </a:p>
          <a:p>
            <a:pPr marL="457200" indent="-457200" algn="l">
              <a:spcBef>
                <a:spcPct val="0"/>
              </a:spcBef>
              <a:buFont typeface="Wingdings" panose="05000000000000000000" pitchFamily="2" charset="2"/>
              <a:buChar char="§"/>
            </a:pPr>
            <a:r>
              <a:rPr lang="en-US" altLang="en-US" sz="2800" kern="0" dirty="0" smtClean="0">
                <a:solidFill>
                  <a:srgbClr val="000000"/>
                </a:solidFill>
                <a:latin typeface="Arial" pitchFamily="34" charset="0"/>
              </a:rPr>
              <a:t>Parents and kids meet together at a school or church and watch the DVD together </a:t>
            </a:r>
          </a:p>
          <a:p>
            <a:pPr marL="457200" indent="-457200" algn="l">
              <a:spcBef>
                <a:spcPct val="0"/>
              </a:spcBef>
              <a:buFont typeface="Wingdings" panose="05000000000000000000" pitchFamily="2" charset="2"/>
              <a:buChar char="§"/>
            </a:pPr>
            <a:r>
              <a:rPr lang="en-US" altLang="en-US" sz="2800" kern="0" dirty="0" smtClean="0">
                <a:solidFill>
                  <a:srgbClr val="000000"/>
                </a:solidFill>
                <a:latin typeface="Arial" pitchFamily="34" charset="0"/>
              </a:rPr>
              <a:t>Led by trained Family Coach</a:t>
            </a:r>
          </a:p>
          <a:p>
            <a:pPr marL="457200" indent="-457200" algn="l">
              <a:spcBef>
                <a:spcPct val="0"/>
              </a:spcBef>
              <a:buFont typeface="Wingdings" panose="05000000000000000000" pitchFamily="2" charset="2"/>
              <a:buChar char="§"/>
            </a:pPr>
            <a:r>
              <a:rPr lang="en-US" altLang="en-US" sz="2800" kern="0" dirty="0" smtClean="0">
                <a:solidFill>
                  <a:srgbClr val="000000"/>
                </a:solidFill>
                <a:latin typeface="Arial" pitchFamily="34" charset="0"/>
              </a:rPr>
              <a:t>DVD paused and Discussion Questions asked at specific spots</a:t>
            </a:r>
          </a:p>
          <a:p>
            <a:pPr marL="457200" indent="-457200" algn="l">
              <a:spcBef>
                <a:spcPct val="0"/>
              </a:spcBef>
              <a:buFont typeface="Wingdings" panose="05000000000000000000" pitchFamily="2" charset="2"/>
              <a:buChar char="§"/>
            </a:pPr>
            <a:r>
              <a:rPr lang="en-US" altLang="en-US" sz="2800" kern="0" dirty="0" smtClean="0">
                <a:solidFill>
                  <a:srgbClr val="000000"/>
                </a:solidFill>
                <a:latin typeface="Arial" pitchFamily="34" charset="0"/>
              </a:rPr>
              <a:t>Families answer the ?’s and practice skills</a:t>
            </a:r>
            <a:endParaRPr lang="en-US" altLang="en-US" sz="2800" kern="0" dirty="0">
              <a:solidFill>
                <a:srgbClr val="000000"/>
              </a:solidFill>
              <a:latin typeface="Arial" pitchFamily="34" charset="0"/>
            </a:endParaRPr>
          </a:p>
          <a:p>
            <a:pPr algn="l">
              <a:spcBef>
                <a:spcPct val="0"/>
              </a:spcBef>
            </a:pPr>
            <a:endParaRPr lang="en-US" altLang="en-US" sz="1200" b="1" u="sng" kern="0" dirty="0" smtClean="0">
              <a:solidFill>
                <a:srgbClr val="000000"/>
              </a:solidFill>
              <a:latin typeface="Arial" pitchFamily="34" charset="0"/>
            </a:endParaRPr>
          </a:p>
          <a:p>
            <a:pPr algn="l">
              <a:spcBef>
                <a:spcPct val="0"/>
              </a:spcBef>
            </a:pPr>
            <a:r>
              <a:rPr lang="en-US" altLang="en-US" sz="3000" b="1" kern="0" dirty="0" smtClean="0">
                <a:solidFill>
                  <a:srgbClr val="000000"/>
                </a:solidFill>
                <a:latin typeface="Arial" pitchFamily="34" charset="0"/>
              </a:rPr>
              <a:t>    </a:t>
            </a:r>
            <a:r>
              <a:rPr lang="en-US" altLang="en-US" sz="2800" b="1" kern="0" dirty="0" smtClean="0">
                <a:solidFill>
                  <a:schemeClr val="tx2"/>
                </a:solidFill>
                <a:latin typeface="Arial Black" panose="020B0A04020102020204" pitchFamily="34" charset="0"/>
              </a:rPr>
              <a:t>To be successful you will need:</a:t>
            </a:r>
            <a:endParaRPr lang="en-US" altLang="en-US" sz="2800" b="1" kern="0" dirty="0">
              <a:solidFill>
                <a:schemeClr val="tx2"/>
              </a:solidFill>
              <a:latin typeface="Arial Black" panose="020B0A04020102020204" pitchFamily="34" charset="0"/>
            </a:endParaRPr>
          </a:p>
          <a:p>
            <a:pPr marL="914400" lvl="1" indent="-457200" algn="l">
              <a:spcBef>
                <a:spcPct val="0"/>
              </a:spcBef>
              <a:buFontTx/>
              <a:buChar char="-"/>
            </a:pPr>
            <a:r>
              <a:rPr lang="en-US" altLang="en-US" sz="2400" kern="0" dirty="0" smtClean="0">
                <a:solidFill>
                  <a:srgbClr val="000000"/>
                </a:solidFill>
                <a:latin typeface="Arial" pitchFamily="34" charset="0"/>
              </a:rPr>
              <a:t>    Handouts</a:t>
            </a:r>
          </a:p>
          <a:p>
            <a:pPr marL="914400" lvl="1" indent="-457200" algn="l">
              <a:spcBef>
                <a:spcPct val="0"/>
              </a:spcBef>
              <a:buFontTx/>
              <a:buChar char="-"/>
            </a:pPr>
            <a:r>
              <a:rPr lang="en-US" altLang="en-US" sz="2400" kern="0" dirty="0" smtClean="0">
                <a:solidFill>
                  <a:srgbClr val="000000"/>
                </a:solidFill>
                <a:latin typeface="Arial" pitchFamily="34" charset="0"/>
              </a:rPr>
              <a:t>    Trained Family Coach (2 preferred)</a:t>
            </a:r>
            <a:endParaRPr lang="en-US" altLang="en-US" sz="2400" kern="0" dirty="0">
              <a:solidFill>
                <a:srgbClr val="000000"/>
              </a:solidFill>
              <a:latin typeface="Arial" pitchFamily="34" charset="0"/>
            </a:endParaRPr>
          </a:p>
          <a:p>
            <a:pPr marL="914400" lvl="1" indent="-457200" algn="l">
              <a:spcBef>
                <a:spcPct val="0"/>
              </a:spcBef>
              <a:buFontTx/>
              <a:buChar char="-"/>
            </a:pPr>
            <a:r>
              <a:rPr lang="en-US" altLang="en-US" sz="2400" kern="0" dirty="0" smtClean="0">
                <a:solidFill>
                  <a:srgbClr val="000000"/>
                </a:solidFill>
                <a:latin typeface="Arial" pitchFamily="34" charset="0"/>
              </a:rPr>
              <a:t>    Parents able to discretely submit questions on  </a:t>
            </a:r>
            <a:br>
              <a:rPr lang="en-US" altLang="en-US" sz="2400" kern="0" dirty="0" smtClean="0">
                <a:solidFill>
                  <a:srgbClr val="000000"/>
                </a:solidFill>
                <a:latin typeface="Arial" pitchFamily="34" charset="0"/>
              </a:rPr>
            </a:br>
            <a:r>
              <a:rPr lang="en-US" altLang="en-US" sz="2400" kern="0" dirty="0" smtClean="0">
                <a:solidFill>
                  <a:srgbClr val="000000"/>
                </a:solidFill>
                <a:latin typeface="Arial" pitchFamily="34" charset="0"/>
              </a:rPr>
              <a:t>           	 problems they may be having</a:t>
            </a:r>
          </a:p>
        </p:txBody>
      </p:sp>
      <p:sp>
        <p:nvSpPr>
          <p:cNvPr id="6" name="TextBox 5"/>
          <p:cNvSpPr txBox="1"/>
          <p:nvPr/>
        </p:nvSpPr>
        <p:spPr>
          <a:xfrm>
            <a:off x="5759766" y="6488668"/>
            <a:ext cx="3460434" cy="369332"/>
          </a:xfrm>
          <a:prstGeom prst="rect">
            <a:avLst/>
          </a:prstGeom>
          <a:noFill/>
        </p:spPr>
        <p:txBody>
          <a:bodyPr wrap="none" rtlCol="0">
            <a:spAutoFit/>
          </a:bodyPr>
          <a:lstStyle/>
          <a:p>
            <a:r>
              <a:rPr lang="en-US" dirty="0" smtClean="0">
                <a:latin typeface="Arial Narrow" panose="020B0606020202030204" pitchFamily="34" charset="0"/>
                <a:hlinkClick r:id="rId4"/>
              </a:rPr>
              <a:t>www.strengtheningfamiliesprogram.org</a:t>
            </a:r>
            <a:endParaRPr lang="en-US" dirty="0">
              <a:latin typeface="Arial Narrow" panose="020B0606020202030204" pitchFamily="34" charset="0"/>
            </a:endParaRPr>
          </a:p>
        </p:txBody>
      </p:sp>
    </p:spTree>
    <p:extLst>
      <p:ext uri="{BB962C8B-B14F-4D97-AF65-F5344CB8AC3E}">
        <p14:creationId xmlns:p14="http://schemas.microsoft.com/office/powerpoint/2010/main" xmlns="" val="1626843033"/>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0" y="10391"/>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4"/>
          <p:cNvPicPr/>
          <p:nvPr/>
        </p:nvPicPr>
        <p:blipFill>
          <a:blip r:embed="rId4" cstate="screen">
            <a:extLst>
              <a:ext uri="{28A0092B-C50C-407E-A947-70E740481C1C}">
                <a14:useLocalDpi xmlns:a14="http://schemas.microsoft.com/office/drawing/2010/main" xmlns=""/>
              </a:ext>
            </a:extLst>
          </a:blip>
          <a:stretch>
            <a:fillRect/>
          </a:stretch>
        </p:blipFill>
        <p:spPr>
          <a:xfrm>
            <a:off x="6477000" y="5052060"/>
            <a:ext cx="2070100" cy="662940"/>
          </a:xfrm>
          <a:prstGeom prst="rect">
            <a:avLst/>
          </a:prstGeom>
        </p:spPr>
      </p:pic>
      <p:pic>
        <p:nvPicPr>
          <p:cNvPr id="6" name="Picture 5" descr="C:\Users\jmecera\AppData\Local\Microsoft\Windows\Temporary Internet Files\Content.Outlook\XWMXQM89\Discipleship_Ministries_official.png"/>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469900" y="4919161"/>
            <a:ext cx="2730500" cy="796925"/>
          </a:xfrm>
          <a:prstGeom prst="rect">
            <a:avLst/>
          </a:prstGeom>
          <a:noFill/>
          <a:ln>
            <a:noFill/>
          </a:ln>
        </p:spPr>
      </p:pic>
      <p:sp>
        <p:nvSpPr>
          <p:cNvPr id="2" name="TextBox 1"/>
          <p:cNvSpPr txBox="1"/>
          <p:nvPr/>
        </p:nvSpPr>
        <p:spPr>
          <a:xfrm>
            <a:off x="609600" y="700966"/>
            <a:ext cx="7924800" cy="3947234"/>
          </a:xfrm>
          <a:prstGeom prst="rect">
            <a:avLst/>
          </a:prstGeom>
          <a:solidFill>
            <a:srgbClr val="AEC000"/>
          </a:solidFill>
        </p:spPr>
        <p:txBody>
          <a:bodyPr wrap="square" rtlCol="0">
            <a:spAutoFit/>
          </a:bodyPr>
          <a:lstStyle/>
          <a:p>
            <a:pPr algn="ctr"/>
            <a:r>
              <a:rPr lang="en-US" sz="4000" b="1" kern="0" dirty="0" smtClean="0">
                <a:solidFill>
                  <a:schemeClr val="bg1"/>
                </a:solidFill>
                <a:latin typeface="Arial" panose="020B0604020202020204" pitchFamily="34" charset="0"/>
                <a:cs typeface="Arial" panose="020B0604020202020204" pitchFamily="34" charset="0"/>
              </a:rPr>
              <a:t>WHAT’S NEXT?</a:t>
            </a:r>
          </a:p>
          <a:p>
            <a:pPr algn="ctr"/>
            <a:endParaRPr lang="en-US" sz="1050" kern="0" dirty="0"/>
          </a:p>
          <a:p>
            <a:r>
              <a:rPr lang="en-US" sz="2000" b="1" kern="0" dirty="0" smtClean="0">
                <a:solidFill>
                  <a:schemeClr val="bg1"/>
                </a:solidFill>
                <a:latin typeface="Arial" panose="020B0604020202020204" pitchFamily="34" charset="0"/>
                <a:cs typeface="Arial" panose="020B0604020202020204" pitchFamily="34" charset="0"/>
              </a:rPr>
              <a:t>1) Find 2 others with your same level of passion</a:t>
            </a:r>
          </a:p>
          <a:p>
            <a:endParaRPr lang="en-US" sz="1600" b="1" kern="0" dirty="0" smtClean="0">
              <a:solidFill>
                <a:schemeClr val="bg1"/>
              </a:solidFill>
              <a:latin typeface="Arial" panose="020B0604020202020204" pitchFamily="34" charset="0"/>
              <a:cs typeface="Arial" panose="020B0604020202020204" pitchFamily="34" charset="0"/>
            </a:endParaRPr>
          </a:p>
          <a:p>
            <a:r>
              <a:rPr lang="en-US" sz="2000" b="1" kern="0" dirty="0" smtClean="0">
                <a:solidFill>
                  <a:schemeClr val="bg1"/>
                </a:solidFill>
                <a:latin typeface="Arial" panose="020B0604020202020204" pitchFamily="34" charset="0"/>
                <a:cs typeface="Arial" panose="020B0604020202020204" pitchFamily="34" charset="0"/>
              </a:rPr>
              <a:t>2) Contact me:</a:t>
            </a:r>
          </a:p>
          <a:p>
            <a:pPr lvl="1"/>
            <a:r>
              <a:rPr lang="en-US" sz="2000" kern="0" dirty="0" smtClean="0">
                <a:hlinkClick r:id="rId6"/>
              </a:rPr>
              <a:t>jfederoff@umcmission.org</a:t>
            </a:r>
            <a:endParaRPr lang="en-US" sz="2000" kern="0" dirty="0" smtClean="0"/>
          </a:p>
          <a:p>
            <a:pPr lvl="1"/>
            <a:r>
              <a:rPr lang="en-US" sz="2000" kern="0" dirty="0" smtClean="0">
                <a:solidFill>
                  <a:schemeClr val="bg1"/>
                </a:solidFill>
              </a:rPr>
              <a:t>212-870-3883</a:t>
            </a:r>
          </a:p>
          <a:p>
            <a:endParaRPr lang="en-US" sz="1400" kern="0" dirty="0" smtClean="0">
              <a:solidFill>
                <a:schemeClr val="bg1"/>
              </a:solidFill>
            </a:endParaRPr>
          </a:p>
          <a:p>
            <a:r>
              <a:rPr lang="en-US" kern="0" dirty="0" smtClean="0">
                <a:solidFill>
                  <a:schemeClr val="bg1"/>
                </a:solidFill>
              </a:rPr>
              <a:t>For more information about the Strengthening Families Program:</a:t>
            </a:r>
            <a:endParaRPr lang="en-US" kern="0" dirty="0">
              <a:solidFill>
                <a:schemeClr val="bg1"/>
              </a:solidFill>
            </a:endParaRPr>
          </a:p>
          <a:p>
            <a:pPr lvl="1"/>
            <a:r>
              <a:rPr lang="en-US" sz="2000" kern="0" dirty="0" smtClean="0">
                <a:hlinkClick r:id="rId7"/>
              </a:rPr>
              <a:t>www.strengtheningfamiliesprogram.org</a:t>
            </a:r>
            <a:r>
              <a:rPr lang="en-US" sz="2000" kern="0" dirty="0" smtClean="0"/>
              <a:t> </a:t>
            </a:r>
          </a:p>
          <a:p>
            <a:pPr algn="ctr"/>
            <a:endParaRPr lang="en-US" kern="0" dirty="0"/>
          </a:p>
          <a:p>
            <a:pPr algn="ctr"/>
            <a:r>
              <a:rPr lang="en-US" sz="3600" b="1" kern="0" dirty="0" smtClean="0">
                <a:solidFill>
                  <a:schemeClr val="bg1"/>
                </a:solidFill>
                <a:latin typeface="Arial" panose="020B0604020202020204" pitchFamily="34" charset="0"/>
                <a:cs typeface="Arial" panose="020B0604020202020204" pitchFamily="34" charset="0"/>
              </a:rPr>
              <a:t>THANK YOU</a:t>
            </a:r>
            <a:endParaRPr lang="en-US" sz="1600" kern="0" dirty="0"/>
          </a:p>
        </p:txBody>
      </p:sp>
    </p:spTree>
    <p:extLst>
      <p:ext uri="{BB962C8B-B14F-4D97-AF65-F5344CB8AC3E}">
        <p14:creationId xmlns:p14="http://schemas.microsoft.com/office/powerpoint/2010/main" xmlns="" val="4658751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9" name="image30.jpg"/>
          <p:cNvPicPr>
            <a:picLocks noChangeAspect="1"/>
          </p:cNvPicPr>
          <p:nvPr/>
        </p:nvPicPr>
        <p:blipFill>
          <a:blip r:embed="rId3" cstate="screen">
            <a:extLst/>
          </a:blip>
          <a:stretch>
            <a:fillRect/>
          </a:stretch>
        </p:blipFill>
        <p:spPr>
          <a:xfrm>
            <a:off x="0" y="800182"/>
            <a:ext cx="2138888" cy="6057817"/>
          </a:xfrm>
          <a:prstGeom prst="rect">
            <a:avLst/>
          </a:prstGeom>
          <a:ln w="12700">
            <a:miter lim="400000"/>
          </a:ln>
        </p:spPr>
      </p:pic>
      <p:sp>
        <p:nvSpPr>
          <p:cNvPr id="558" name="Shape 558"/>
          <p:cNvSpPr/>
          <p:nvPr/>
        </p:nvSpPr>
        <p:spPr>
          <a:xfrm>
            <a:off x="1" y="-7001"/>
            <a:ext cx="9144000" cy="830997"/>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lgn="ctr">
              <a:defRPr sz="4800" b="1" spc="50">
                <a:ln w="13500">
                  <a:solidFill>
                    <a:srgbClr val="0F1823">
                      <a:alpha val="6500"/>
                    </a:srgbClr>
                  </a:solidFill>
                </a:ln>
                <a:solidFill>
                  <a:srgbClr val="FCFCFD">
                    <a:alpha val="95000"/>
                  </a:srgbClr>
                </a:solidFill>
              </a:defRPr>
            </a:lvl1pPr>
          </a:lstStyle>
          <a:p>
            <a:pPr>
              <a:defRPr sz="1800" b="0" spc="0">
                <a:ln>
                  <a:noFill/>
                </a:ln>
                <a:solidFill>
                  <a:srgbClr val="000000"/>
                </a:solidFill>
              </a:defRPr>
            </a:pPr>
            <a:r>
              <a:rPr sz="4800" b="1" spc="50">
                <a:ln w="13500">
                  <a:solidFill>
                    <a:srgbClr val="0F1823">
                      <a:alpha val="6500"/>
                    </a:srgbClr>
                  </a:solidFill>
                </a:ln>
                <a:solidFill>
                  <a:srgbClr val="FCFCFD">
                    <a:alpha val="95000"/>
                  </a:srgbClr>
                </a:solidFill>
              </a:rPr>
              <a:t>Questions?</a:t>
            </a:r>
          </a:p>
        </p:txBody>
      </p:sp>
    </p:spTree>
    <p:extLst>
      <p:ext uri="{BB962C8B-B14F-4D97-AF65-F5344CB8AC3E}">
        <p14:creationId xmlns:p14="http://schemas.microsoft.com/office/powerpoint/2010/main" xmlns="" val="686717822"/>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6873"/>
            <a:ext cx="9144000" cy="1411295"/>
            <a:chOff x="0" y="6873"/>
            <a:chExt cx="9144000" cy="1411295"/>
          </a:xfrm>
        </p:grpSpPr>
        <p:sp>
          <p:nvSpPr>
            <p:cNvPr id="499" name="Shape 499"/>
            <p:cNvSpPr/>
            <p:nvPr/>
          </p:nvSpPr>
          <p:spPr>
            <a:xfrm>
              <a:off x="0" y="6873"/>
              <a:ext cx="9144000" cy="1411295"/>
            </a:xfrm>
            <a:prstGeom prst="rect">
              <a:avLst/>
            </a:prstGeom>
            <a:solidFill>
              <a:srgbClr val="000000"/>
            </a:solidFill>
            <a:ln w="76200">
              <a:solidFill>
                <a:srgbClr val="000000"/>
              </a:solidFill>
              <a:bevel/>
            </a:ln>
            <a:extLst>
              <a:ext uri="{C572A759-6A51-4108-AA02-DFA0A04FC94B}">
                <ma14:wrappingTextBoxFlag xmlns:ma14="http://schemas.microsoft.com/office/mac/drawingml/2011/main" xmlns="" val="1"/>
              </a:ext>
            </a:extLst>
          </p:spPr>
          <p:txBody>
            <a:bodyPr lIns="45719" rIns="45719" anchor="ctr">
              <a:normAutofit/>
            </a:bodyPr>
            <a:lstStyle>
              <a:lvl1pPr>
                <a:defRPr sz="3800" b="1">
                  <a:solidFill>
                    <a:srgbClr val="558ED5"/>
                  </a:solidFill>
                </a:defRPr>
              </a:lvl1pPr>
            </a:lstStyle>
            <a:p>
              <a:r>
                <a:rPr dirty="0"/>
                <a:t>Discerning Together</a:t>
              </a:r>
            </a:p>
          </p:txBody>
        </p:sp>
        <p:pic>
          <p:nvPicPr>
            <p:cNvPr id="500" name="discernment.jpg"/>
            <p:cNvPicPr>
              <a:picLocks noChangeAspect="1"/>
            </p:cNvPicPr>
            <p:nvPr/>
          </p:nvPicPr>
          <p:blipFill>
            <a:blip r:embed="rId3" cstate="screen">
              <a:extLst/>
            </a:blip>
            <a:stretch>
              <a:fillRect/>
            </a:stretch>
          </p:blipFill>
          <p:spPr>
            <a:xfrm>
              <a:off x="7418330" y="8668"/>
              <a:ext cx="1617720" cy="1302287"/>
            </a:xfrm>
            <a:prstGeom prst="rect">
              <a:avLst/>
            </a:prstGeom>
            <a:ln w="12700">
              <a:miter lim="400000"/>
            </a:ln>
          </p:spPr>
        </p:pic>
        <p:sp>
          <p:nvSpPr>
            <p:cNvPr id="501" name="Shape 501"/>
            <p:cNvSpPr/>
            <p:nvPr/>
          </p:nvSpPr>
          <p:spPr>
            <a:xfrm>
              <a:off x="746882" y="920327"/>
              <a:ext cx="2260475" cy="497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2800">
                  <a:solidFill>
                    <a:srgbClr val="FFFFFF"/>
                  </a:solidFill>
                </a:defRPr>
              </a:lvl1pPr>
            </a:lstStyle>
            <a:p>
              <a:r>
                <a:t>Next Steps</a:t>
              </a:r>
            </a:p>
          </p:txBody>
        </p:sp>
      </p:grpSp>
    </p:spTree>
    <p:extLst>
      <p:ext uri="{BB962C8B-B14F-4D97-AF65-F5344CB8AC3E}">
        <p14:creationId xmlns:p14="http://schemas.microsoft.com/office/powerpoint/2010/main" xmlns="" val="2046617573"/>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Shape 552"/>
          <p:cNvSpPr/>
          <p:nvPr/>
        </p:nvSpPr>
        <p:spPr>
          <a:xfrm>
            <a:off x="2445114" y="1066749"/>
            <a:ext cx="6565172" cy="4318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sz="2800"/>
            </a:pPr>
            <a:r>
              <a:rPr u="sng" kern="0" dirty="0">
                <a:solidFill>
                  <a:srgbClr val="0000FF"/>
                </a:solidFill>
                <a:uFill>
                  <a:solidFill>
                    <a:srgbClr val="0000FF"/>
                  </a:solidFill>
                </a:uFill>
                <a:latin typeface="Century Gothic"/>
                <a:ea typeface="Century Gothic"/>
                <a:cs typeface="Century Gothic"/>
                <a:sym typeface="Century Gothic"/>
                <a:hlinkClick r:id="rId3"/>
              </a:rPr>
              <a:t>umc-intergenerational-ministries.com</a:t>
            </a:r>
            <a:endParaRPr kern="0" dirty="0">
              <a:solidFill>
                <a:srgbClr val="009F47"/>
              </a:solidFill>
              <a:latin typeface="Century Gothic"/>
              <a:ea typeface="Century Gothic"/>
              <a:cs typeface="Century Gothic"/>
              <a:sym typeface="Century Gothic"/>
            </a:endParaRPr>
          </a:p>
          <a:p>
            <a:pPr algn="ctr">
              <a:defRPr sz="2800"/>
            </a:pPr>
            <a:endParaRPr b="1" kern="0" dirty="0">
              <a:solidFill>
                <a:srgbClr val="009F47"/>
              </a:solidFill>
              <a:latin typeface="Century Gothic"/>
              <a:ea typeface="Century Gothic"/>
              <a:cs typeface="Century Gothic"/>
              <a:sym typeface="Century Gothic"/>
            </a:endParaRPr>
          </a:p>
          <a:p>
            <a:pPr algn="ctr">
              <a:defRPr sz="2800"/>
            </a:pPr>
            <a:r>
              <a:rPr b="1" kern="0" dirty="0">
                <a:solidFill>
                  <a:srgbClr val="009F47"/>
                </a:solidFill>
                <a:latin typeface="Century Gothic"/>
                <a:ea typeface="Century Gothic"/>
                <a:cs typeface="Century Gothic"/>
                <a:sym typeface="Century Gothic"/>
              </a:rPr>
              <a:t>Living with the Holy</a:t>
            </a:r>
          </a:p>
          <a:p>
            <a:pPr algn="ctr">
              <a:defRPr sz="2800"/>
            </a:pPr>
            <a:r>
              <a:rPr kern="0" dirty="0">
                <a:solidFill>
                  <a:srgbClr val="009F47"/>
                </a:solidFill>
                <a:latin typeface="Century Gothic"/>
                <a:ea typeface="Century Gothic"/>
                <a:cs typeface="Century Gothic"/>
                <a:sym typeface="Century Gothic"/>
              </a:rPr>
              <a:t>(Connecting with God every day)</a:t>
            </a:r>
          </a:p>
          <a:p>
            <a:pPr algn="ctr">
              <a:defRPr sz="2800"/>
            </a:pPr>
            <a:endParaRPr kern="0" dirty="0">
              <a:solidFill>
                <a:srgbClr val="009F47"/>
              </a:solidFill>
              <a:latin typeface="Century Gothic"/>
              <a:ea typeface="Century Gothic"/>
              <a:cs typeface="Century Gothic"/>
              <a:sym typeface="Century Gothic"/>
            </a:endParaRPr>
          </a:p>
          <a:p>
            <a:pPr algn="ctr">
              <a:defRPr sz="2800"/>
            </a:pPr>
            <a:r>
              <a:rPr b="1" kern="0" dirty="0">
                <a:solidFill>
                  <a:srgbClr val="009F47"/>
                </a:solidFill>
                <a:latin typeface="Century Gothic"/>
                <a:ea typeface="Century Gothic"/>
                <a:cs typeface="Century Gothic"/>
                <a:sym typeface="Century Gothic"/>
              </a:rPr>
              <a:t>Faith Formation resources </a:t>
            </a:r>
          </a:p>
          <a:p>
            <a:pPr algn="ctr">
              <a:defRPr sz="2800"/>
            </a:pPr>
            <a:r>
              <a:rPr kern="0" dirty="0">
                <a:solidFill>
                  <a:srgbClr val="009F47"/>
                </a:solidFill>
                <a:latin typeface="Century Gothic"/>
                <a:ea typeface="Century Gothic"/>
                <a:cs typeface="Century Gothic"/>
                <a:sym typeface="Century Gothic"/>
              </a:rPr>
              <a:t>(Lists of resources to strengthen your ministry)</a:t>
            </a:r>
            <a:endParaRPr b="1" u="sng" kern="0" dirty="0">
              <a:solidFill>
                <a:srgbClr val="009F47"/>
              </a:solidFill>
              <a:latin typeface="Century Gothic"/>
              <a:ea typeface="Century Gothic"/>
              <a:cs typeface="Century Gothic"/>
              <a:sym typeface="Century Gothic"/>
            </a:endParaRPr>
          </a:p>
          <a:p>
            <a:pPr algn="ctr">
              <a:defRPr sz="2800"/>
            </a:pPr>
            <a:endParaRPr b="1" u="sng" kern="0" dirty="0">
              <a:solidFill>
                <a:srgbClr val="009F47"/>
              </a:solidFill>
              <a:latin typeface="Century Gothic"/>
              <a:ea typeface="Century Gothic"/>
              <a:cs typeface="Century Gothic"/>
              <a:sym typeface="Century Gothic"/>
            </a:endParaRPr>
          </a:p>
          <a:p>
            <a:pPr algn="ctr">
              <a:defRPr sz="2800"/>
            </a:pPr>
            <a:r>
              <a:rPr b="1" kern="0" dirty="0">
                <a:solidFill>
                  <a:srgbClr val="009F47"/>
                </a:solidFill>
                <a:latin typeface="Century Gothic"/>
                <a:ea typeface="Century Gothic"/>
                <a:cs typeface="Century Gothic"/>
                <a:sym typeface="Century Gothic"/>
              </a:rPr>
              <a:t>Family and Leader Newsletter</a:t>
            </a:r>
          </a:p>
        </p:txBody>
      </p:sp>
      <p:sp>
        <p:nvSpPr>
          <p:cNvPr id="553" name="Shape 553"/>
          <p:cNvSpPr/>
          <p:nvPr/>
        </p:nvSpPr>
        <p:spPr>
          <a:xfrm>
            <a:off x="0" y="6873"/>
            <a:ext cx="9144000" cy="797358"/>
          </a:xfrm>
          <a:prstGeom prst="rect">
            <a:avLst/>
          </a:prstGeom>
          <a:solidFill>
            <a:srgbClr val="000000"/>
          </a:solidFill>
          <a:ln w="76200">
            <a:solidFill>
              <a:srgbClr val="000000"/>
            </a:solidFill>
            <a:bevel/>
          </a:ln>
          <a:extLst>
            <a:ext uri="{C572A759-6A51-4108-AA02-DFA0A04FC94B}">
              <ma14:wrappingTextBoxFlag xmlns:ma14="http://schemas.microsoft.com/office/mac/drawingml/2011/main" xmlns="" val="1"/>
            </a:ext>
          </a:extLst>
        </p:spPr>
        <p:txBody>
          <a:bodyPr lIns="45719" rIns="45719" anchor="ctr">
            <a:normAutofit/>
          </a:bodyPr>
          <a:lstStyle>
            <a:lvl1pPr defTabSz="406908">
              <a:lnSpc>
                <a:spcPct val="90000"/>
              </a:lnSpc>
              <a:defRPr sz="4272" b="1">
                <a:solidFill>
                  <a:srgbClr val="E8E500"/>
                </a:solidFill>
              </a:defRPr>
            </a:lvl1pPr>
          </a:lstStyle>
          <a:p>
            <a:pPr>
              <a:defRPr sz="3559">
                <a:solidFill>
                  <a:srgbClr val="000000"/>
                </a:solidFill>
              </a:defRPr>
            </a:pPr>
            <a:r>
              <a:rPr sz="4272" dirty="0">
                <a:solidFill>
                  <a:srgbClr val="E8E500"/>
                </a:solidFill>
              </a:rPr>
              <a:t>RESOURCES</a:t>
            </a:r>
          </a:p>
        </p:txBody>
      </p:sp>
      <p:pic>
        <p:nvPicPr>
          <p:cNvPr id="554" name="toolbox.jpg"/>
          <p:cNvPicPr>
            <a:picLocks noChangeAspect="1"/>
          </p:cNvPicPr>
          <p:nvPr/>
        </p:nvPicPr>
        <p:blipFill>
          <a:blip r:embed="rId4" cstate="screen">
            <a:extLst/>
          </a:blip>
          <a:stretch>
            <a:fillRect/>
          </a:stretch>
        </p:blipFill>
        <p:spPr>
          <a:xfrm>
            <a:off x="112449" y="3319716"/>
            <a:ext cx="2345191" cy="1950212"/>
          </a:xfrm>
          <a:prstGeom prst="rect">
            <a:avLst/>
          </a:prstGeom>
          <a:ln w="12700">
            <a:miter lim="400000"/>
          </a:ln>
        </p:spPr>
      </p:pic>
    </p:spTree>
    <p:extLst>
      <p:ext uri="{BB962C8B-B14F-4D97-AF65-F5344CB8AC3E}">
        <p14:creationId xmlns:p14="http://schemas.microsoft.com/office/powerpoint/2010/main" xmlns="" val="1561983121"/>
      </p:ext>
    </p:extLst>
  </p:cSld>
  <p:clrMapOvr>
    <a:masterClrMapping/>
  </p:clrMapOvr>
  <mc:AlternateContent xmlns:mc="http://schemas.openxmlformats.org/markup-compatibility/2006">
    <mc:Choice xmlns:p14="http://schemas.microsoft.com/office/powerpoint/2010/main" xmlns="" Requires="p14">
      <p:transition spd="slow">
        <p:wipe dir="r"/>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Shape 564"/>
          <p:cNvSpPr/>
          <p:nvPr/>
        </p:nvSpPr>
        <p:spPr>
          <a:xfrm>
            <a:off x="0" y="6874"/>
            <a:ext cx="9144000" cy="797358"/>
          </a:xfrm>
          <a:prstGeom prst="rect">
            <a:avLst/>
          </a:prstGeom>
          <a:solidFill>
            <a:srgbClr val="000000"/>
          </a:solidFill>
          <a:ln w="76200">
            <a:solidFill>
              <a:srgbClr val="000000"/>
            </a:solidFill>
            <a:bevel/>
          </a:ln>
          <a:extLst>
            <a:ext uri="{C572A759-6A51-4108-AA02-DFA0A04FC94B}">
              <ma14:wrappingTextBoxFlag xmlns:ma14="http://schemas.microsoft.com/office/mac/drawingml/2011/main" xmlns="" val="1"/>
            </a:ext>
          </a:extLst>
        </p:spPr>
        <p:txBody>
          <a:bodyPr lIns="45719" rIns="45719" anchor="ctr">
            <a:normAutofit/>
          </a:bodyPr>
          <a:lstStyle>
            <a:lvl1pPr algn="ctr">
              <a:defRPr sz="3800" b="1">
                <a:solidFill>
                  <a:srgbClr val="008000"/>
                </a:solidFill>
              </a:defRPr>
            </a:lvl1pPr>
          </a:lstStyle>
          <a:p>
            <a:pPr>
              <a:defRPr sz="4000">
                <a:solidFill>
                  <a:srgbClr val="000000"/>
                </a:solidFill>
              </a:defRPr>
            </a:pPr>
            <a:r>
              <a:rPr lang="en-US" sz="3800" dirty="0" smtClean="0">
                <a:solidFill>
                  <a:schemeClr val="bg1"/>
                </a:solidFill>
              </a:rPr>
              <a:t>UPCOMING WEBINAR</a:t>
            </a:r>
            <a:endParaRPr lang="en-US" sz="3800" dirty="0">
              <a:solidFill>
                <a:schemeClr val="bg1"/>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0" y="804232"/>
            <a:ext cx="9144000" cy="6089234"/>
          </a:xfrm>
          <a:prstGeom prst="rect">
            <a:avLst/>
          </a:prstGeom>
        </p:spPr>
      </p:pic>
    </p:spTree>
    <p:extLst>
      <p:ext uri="{BB962C8B-B14F-4D97-AF65-F5344CB8AC3E}">
        <p14:creationId xmlns:p14="http://schemas.microsoft.com/office/powerpoint/2010/main" xmlns="" val="1832446941"/>
      </p:ext>
    </p:extLst>
  </p:cSld>
  <p:clrMapOvr>
    <a:masterClrMapping/>
  </p:clrMapOvr>
  <mc:AlternateContent xmlns:mc="http://schemas.openxmlformats.org/markup-compatibility/2006">
    <mc:Choice xmlns:p14="http://schemas.microsoft.com/office/powerpoint/2010/main" xmlns="" Requires="p14">
      <p:transition spd="slow">
        <p:dissolv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Shape 569"/>
          <p:cNvSpPr>
            <a:spLocks noGrp="1"/>
          </p:cNvSpPr>
          <p:nvPr>
            <p:ph type="body" sz="quarter" idx="4294967295"/>
          </p:nvPr>
        </p:nvSpPr>
        <p:spPr>
          <a:xfrm>
            <a:off x="3668617" y="1732278"/>
            <a:ext cx="4978148" cy="1684996"/>
          </a:xfrm>
          <a:prstGeom prst="rect">
            <a:avLst/>
          </a:prstGeom>
        </p:spPr>
        <p:txBody>
          <a:bodyPr/>
          <a:lstStyle/>
          <a:p>
            <a:pPr marL="0" indent="0" algn="ctr">
              <a:buSzTx/>
              <a:buNone/>
            </a:pPr>
            <a:r>
              <a:rPr b="1">
                <a:solidFill>
                  <a:schemeClr val="accent1"/>
                </a:solidFill>
              </a:rPr>
              <a:t>teustace@umcdiscipleship.org</a:t>
            </a:r>
            <a:endParaRPr>
              <a:solidFill>
                <a:schemeClr val="accent1"/>
              </a:solidFill>
            </a:endParaRPr>
          </a:p>
          <a:p>
            <a:pPr marL="0" indent="0" algn="ctr">
              <a:buSzTx/>
              <a:buNone/>
            </a:pPr>
            <a:r>
              <a:rPr dirty="0">
                <a:solidFill>
                  <a:schemeClr val="accent1"/>
                </a:solidFill>
              </a:rPr>
              <a:t>(877) 899-2780 EXT. 7014</a:t>
            </a:r>
          </a:p>
        </p:txBody>
      </p:sp>
      <p:sp>
        <p:nvSpPr>
          <p:cNvPr id="570" name="Shape 570"/>
          <p:cNvSpPr/>
          <p:nvPr/>
        </p:nvSpPr>
        <p:spPr>
          <a:xfrm>
            <a:off x="0" y="6873"/>
            <a:ext cx="9144000" cy="1411295"/>
          </a:xfrm>
          <a:prstGeom prst="rect">
            <a:avLst/>
          </a:prstGeom>
          <a:solidFill>
            <a:srgbClr val="000000"/>
          </a:solidFill>
          <a:ln w="76200">
            <a:solidFill>
              <a:srgbClr val="000000"/>
            </a:solidFill>
            <a:bevel/>
          </a:ln>
          <a:extLst>
            <a:ext uri="{C572A759-6A51-4108-AA02-DFA0A04FC94B}">
              <ma14:wrappingTextBoxFlag xmlns:ma14="http://schemas.microsoft.com/office/mac/drawingml/2011/main" xmlns="" val="1"/>
            </a:ext>
          </a:extLst>
        </p:spPr>
        <p:txBody>
          <a:bodyPr lIns="45719" rIns="45719" anchor="ctr">
            <a:normAutofit/>
          </a:bodyPr>
          <a:lstStyle/>
          <a:p>
            <a:pPr>
              <a:defRPr sz="4000" b="1"/>
            </a:pPr>
            <a:r>
              <a:rPr sz="4800">
                <a:solidFill>
                  <a:srgbClr val="FFFFFF"/>
                </a:solidFill>
              </a:rPr>
              <a:t>Stay in </a:t>
            </a:r>
            <a:r>
              <a:rPr sz="4800">
                <a:solidFill>
                  <a:srgbClr val="45ACFF"/>
                </a:solidFill>
              </a:rPr>
              <a:t>Touch</a:t>
            </a:r>
          </a:p>
        </p:txBody>
      </p:sp>
      <p:pic>
        <p:nvPicPr>
          <p:cNvPr id="571" name="image35.gif"/>
          <p:cNvPicPr>
            <a:picLocks noChangeAspect="1"/>
          </p:cNvPicPr>
          <p:nvPr/>
        </p:nvPicPr>
        <p:blipFill>
          <a:blip r:embed="rId3" cstate="screen">
            <a:extLst>
              <a:ext uri="{28A0092B-C50C-407E-A947-70E740481C1C}">
                <a14:useLocalDpi xmlns:a14="http://schemas.microsoft.com/office/drawing/2010/main" xmlns=""/>
              </a:ext>
            </a:extLst>
          </a:blip>
          <a:srcRect l="473" t="769" r="33444" b="17416"/>
          <a:stretch>
            <a:fillRect/>
          </a:stretch>
        </p:blipFill>
        <p:spPr>
          <a:xfrm>
            <a:off x="454074" y="1732277"/>
            <a:ext cx="3214543" cy="1490475"/>
          </a:xfrm>
          <a:prstGeom prst="rect">
            <a:avLst/>
          </a:prstGeom>
          <a:ln w="12700">
            <a:miter lim="400000"/>
          </a:ln>
        </p:spPr>
      </p:pic>
      <p:sp>
        <p:nvSpPr>
          <p:cNvPr id="572" name="Shape 572"/>
          <p:cNvSpPr/>
          <p:nvPr/>
        </p:nvSpPr>
        <p:spPr>
          <a:xfrm>
            <a:off x="454074" y="3731385"/>
            <a:ext cx="8192691" cy="1158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rPr sz="2400">
                <a:solidFill>
                  <a:schemeClr val="accent1"/>
                </a:solidFill>
              </a:rPr>
              <a:t>Blog: </a:t>
            </a:r>
            <a:r>
              <a:rPr sz="2400" u="sng">
                <a:solidFill>
                  <a:srgbClr val="0000FF"/>
                </a:solidFill>
                <a:uFill>
                  <a:solidFill>
                    <a:srgbClr val="0000FF"/>
                  </a:solidFill>
                </a:uFill>
                <a:hlinkClick r:id="rId4"/>
              </a:rPr>
              <a:t>http://umc-intergenerational-ministry.com/</a:t>
            </a:r>
          </a:p>
          <a:p>
            <a:pPr algn="ctr"/>
            <a:r>
              <a:rPr sz="2400">
                <a:solidFill>
                  <a:schemeClr val="accent1"/>
                </a:solidFill>
              </a:rPr>
              <a:t>Facebook Groups: UMC Intergenerational Ministries &amp;</a:t>
            </a:r>
          </a:p>
          <a:p>
            <a:pPr algn="ctr"/>
            <a:r>
              <a:rPr sz="2400">
                <a:solidFill>
                  <a:schemeClr val="accent1"/>
                </a:solidFill>
              </a:rPr>
              <a:t>Family Faith Formation</a:t>
            </a:r>
          </a:p>
        </p:txBody>
      </p:sp>
      <p:grpSp>
        <p:nvGrpSpPr>
          <p:cNvPr id="577" name="Group 577"/>
          <p:cNvGrpSpPr/>
          <p:nvPr/>
        </p:nvGrpSpPr>
        <p:grpSpPr>
          <a:xfrm>
            <a:off x="5375465" y="75591"/>
            <a:ext cx="3701666" cy="461666"/>
            <a:chOff x="0" y="0"/>
            <a:chExt cx="3701665" cy="461664"/>
          </a:xfrm>
        </p:grpSpPr>
        <p:grpSp>
          <p:nvGrpSpPr>
            <p:cNvPr id="575" name="Group 575"/>
            <p:cNvGrpSpPr/>
            <p:nvPr/>
          </p:nvGrpSpPr>
          <p:grpSpPr>
            <a:xfrm>
              <a:off x="-1" y="0"/>
              <a:ext cx="1707613" cy="461665"/>
              <a:chOff x="0" y="0"/>
              <a:chExt cx="1707611" cy="461664"/>
            </a:xfrm>
          </p:grpSpPr>
          <p:pic>
            <p:nvPicPr>
              <p:cNvPr id="573" name="image36.png" descr="C:\Users\Jason\AppData\Local\Microsoft\Windows\Temporary Internet Files\Content.IE5\2C74EKIM\twitter_logo_principal-550x401[1].jpg"/>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0"/>
                <a:ext cx="744535" cy="461665"/>
              </a:xfrm>
              <a:prstGeom prst="rect">
                <a:avLst/>
              </a:prstGeom>
              <a:ln w="12700" cap="flat">
                <a:noFill/>
                <a:miter lim="400000"/>
              </a:ln>
              <a:effectLst/>
            </p:spPr>
          </p:pic>
          <p:pic>
            <p:nvPicPr>
              <p:cNvPr id="574" name="image37.jpg" descr="C:\Users\Jason\AppData\Local\Microsoft\Windows\Temporary Internet Files\Content.IE5\81WNTX5W\facebook-instagram-800x370[1].jpg"/>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533918" y="0"/>
                <a:ext cx="1173694" cy="461665"/>
              </a:xfrm>
              <a:prstGeom prst="rect">
                <a:avLst/>
              </a:prstGeom>
              <a:ln w="12700" cap="flat">
                <a:noFill/>
                <a:miter lim="400000"/>
              </a:ln>
              <a:effectLst/>
            </p:spPr>
          </p:pic>
        </p:grpSp>
        <p:sp>
          <p:nvSpPr>
            <p:cNvPr id="576" name="Shape 576"/>
            <p:cNvSpPr/>
            <p:nvPr/>
          </p:nvSpPr>
          <p:spPr>
            <a:xfrm>
              <a:off x="1707611" y="0"/>
              <a:ext cx="1994054" cy="447040"/>
            </a:xfrm>
            <a:prstGeom prst="rect">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gn="ctr">
                <a:defRPr sz="2400">
                  <a:solidFill>
                    <a:srgbClr val="FFFFFF"/>
                  </a:solidFill>
                </a:defRPr>
              </a:lvl1pPr>
            </a:lstStyle>
            <a:p>
              <a:pPr>
                <a:defRPr sz="1800">
                  <a:solidFill>
                    <a:srgbClr val="000000"/>
                  </a:solidFill>
                </a:defRPr>
              </a:pPr>
              <a:r>
                <a:rPr sz="2400">
                  <a:solidFill>
                    <a:srgbClr val="FFFFFF"/>
                  </a:solidFill>
                </a:rPr>
                <a:t>teustacegbod</a:t>
              </a:r>
            </a:p>
          </p:txBody>
        </p:sp>
      </p:grpSp>
    </p:spTree>
    <p:extLst>
      <p:ext uri="{BB962C8B-B14F-4D97-AF65-F5344CB8AC3E}">
        <p14:creationId xmlns:p14="http://schemas.microsoft.com/office/powerpoint/2010/main" xmlns="" val="1092749310"/>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1" name="image38.jpg" descr="family on beach.jpeg"/>
          <p:cNvPicPr>
            <a:picLocks noChangeAspect="1"/>
          </p:cNvPicPr>
          <p:nvPr/>
        </p:nvPicPr>
        <p:blipFill>
          <a:blip r:embed="rId2" cstate="screen">
            <a:extLst/>
          </a:blip>
          <a:srcRect/>
          <a:stretch>
            <a:fillRect/>
          </a:stretch>
        </p:blipFill>
        <p:spPr>
          <a:xfrm>
            <a:off x="2538" y="-7847"/>
            <a:ext cx="9138776" cy="5620296"/>
          </a:xfrm>
          <a:prstGeom prst="rect">
            <a:avLst/>
          </a:prstGeom>
          <a:ln w="12700">
            <a:miter lim="400000"/>
          </a:ln>
          <a:effectLst>
            <a:outerShdw blurRad="292100" dist="139700" dir="2700000" rotWithShape="0">
              <a:srgbClr val="333333">
                <a:alpha val="64999"/>
              </a:srgbClr>
            </a:outerShdw>
          </a:effectLst>
        </p:spPr>
      </p:pic>
      <p:sp>
        <p:nvSpPr>
          <p:cNvPr id="582" name="Shape 582"/>
          <p:cNvSpPr/>
          <p:nvPr/>
        </p:nvSpPr>
        <p:spPr>
          <a:xfrm>
            <a:off x="5652314" y="172524"/>
            <a:ext cx="3195956" cy="1513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rPr sz="2400">
                <a:solidFill>
                  <a:srgbClr val="EEDF90"/>
                </a:solidFill>
              </a:rPr>
              <a:t>Go in Peace… </a:t>
            </a:r>
          </a:p>
          <a:p>
            <a:pPr algn="ctr"/>
            <a:r>
              <a:rPr sz="2400">
                <a:solidFill>
                  <a:srgbClr val="EEDF90"/>
                </a:solidFill>
              </a:rPr>
              <a:t>to love and serve the Lord...</a:t>
            </a:r>
          </a:p>
          <a:p>
            <a:pPr algn="ctr"/>
            <a:r>
              <a:rPr sz="2400">
                <a:solidFill>
                  <a:srgbClr val="EEDF90"/>
                </a:solidFill>
              </a:rPr>
              <a:t>Together.</a:t>
            </a:r>
          </a:p>
        </p:txBody>
      </p:sp>
    </p:spTree>
    <p:extLst>
      <p:ext uri="{BB962C8B-B14F-4D97-AF65-F5344CB8AC3E}">
        <p14:creationId xmlns:p14="http://schemas.microsoft.com/office/powerpoint/2010/main" xmlns="" val="499013121"/>
      </p:ext>
    </p:extLst>
  </p:cSld>
  <p:clrMapOvr>
    <a:masterClrMapping/>
  </p:clrMapOvr>
  <mc:AlternateContent xmlns:mc="http://schemas.openxmlformats.org/markup-compatibility/2006">
    <mc:Choice xmlns:p14="http://schemas.microsoft.com/office/powerpoint/2010/main" xmlns="" Requires="p14">
      <p:transition spd="slow">
        <p:fade thruBlk="1"/>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vDy7IsELJi6yrXSO2ekzu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FP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9D8FE4CF5AFE141BE62C73226065A9C" ma:contentTypeVersion="7" ma:contentTypeDescription="Create a new document." ma:contentTypeScope="" ma:versionID="740411e45168b947f32e41e7f37145de">
  <xsd:schema xmlns:xsd="http://www.w3.org/2001/XMLSchema" xmlns:xs="http://www.w3.org/2001/XMLSchema" xmlns:p="http://schemas.microsoft.com/office/2006/metadata/properties" xmlns:ns2="28d78328-6778-4ebd-bf80-fff761299ced" xmlns:ns3="26b32c99-3f53-4fda-9964-a228f6e1c759" xmlns:ns4="099d50cd-3904-4b93-9103-369e79c0e9f7" targetNamespace="http://schemas.microsoft.com/office/2006/metadata/properties" ma:root="true" ma:fieldsID="6990f2623a1a9328139f700b0b9978ab" ns2:_="" ns3:_="" ns4:_="">
    <xsd:import namespace="28d78328-6778-4ebd-bf80-fff761299ced"/>
    <xsd:import namespace="26b32c99-3f53-4fda-9964-a228f6e1c759"/>
    <xsd:import namespace="099d50cd-3904-4b93-9103-369e79c0e9f7"/>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d78328-6778-4ebd-bf80-fff761299ced" elementFormDefault="qualified">
    <xsd:import namespace="http://schemas.microsoft.com/office/2006/documentManagement/types"/>
    <xsd:import namespace="http://schemas.microsoft.com/office/infopath/2007/PartnerControls"/>
    <xsd:element name="_dlc_DocId" ma:index="2" nillable="true" ma:displayName="Document ID Value" ma:description="The value of the document ID assigned to this item." ma:internalName="_dlc_DocId" ma:readOnly="true">
      <xsd:simpleType>
        <xsd:restriction base="dms:Text"/>
      </xsd:simpleType>
    </xsd:element>
    <xsd:element name="_dlc_DocIdUrl" ma:index="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6b32c99-3f53-4fda-9964-a228f6e1c75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99d50cd-3904-4b93-9103-369e79c0e9f7" elementFormDefault="qualified">
    <xsd:import namespace="http://schemas.microsoft.com/office/2006/documentManagement/types"/>
    <xsd:import namespace="http://schemas.microsoft.com/office/infopath/2007/PartnerControls"/>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pc="http://schemas.microsoft.com/office/infopath/2007/PartnerControls" xmlns:xsi="http://www.w3.org/2001/XMLSchema-instance">
  <documentManagement>
    <_dlc_DocIdUrl xmlns="28d78328-6778-4ebd-bf80-fff761299ced">
      <Url>https://gbgm.sharepoint.com/sites/mc/GH/private/_layouts/15/DocIdRedir.aspx?ID=TWHDZRDEH2MH-203-250</Url>
      <Description>TWHDZRDEH2MH-203-250</Description>
    </_dlc_DocIdUrl>
    <_dlc_DocId xmlns="28d78328-6778-4ebd-bf80-fff761299ced">TWHDZRDEH2MH-203-250</_dlc_DocId>
  </documentManagement>
</p:properties>
</file>

<file path=customXml/itemProps1.xml><?xml version="1.0" encoding="utf-8"?>
<ds:datastoreItem xmlns:ds="http://schemas.openxmlformats.org/officeDocument/2006/customXml" ds:itemID="{D6D11610-F38C-4B58-898C-7CE2AF830142}">
  <ds:schemaRefs>
    <ds:schemaRef ds:uri="http://schemas.microsoft.com/sharepoint/events"/>
  </ds:schemaRefs>
</ds:datastoreItem>
</file>

<file path=customXml/itemProps2.xml><?xml version="1.0" encoding="utf-8"?>
<ds:datastoreItem xmlns:ds="http://schemas.openxmlformats.org/officeDocument/2006/customXml" ds:itemID="{F213CC10-3353-4752-84AD-882B2CA6DB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d78328-6778-4ebd-bf80-fff761299ced"/>
    <ds:schemaRef ds:uri="26b32c99-3f53-4fda-9964-a228f6e1c759"/>
    <ds:schemaRef ds:uri="099d50cd-3904-4b93-9103-369e79c0e9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CB0EC7-F29E-4EF5-A1DF-E3DE69B82A15}">
  <ds:schemaRefs>
    <ds:schemaRef ds:uri="http://schemas.microsoft.com/sharepoint/v3/contenttype/forms"/>
  </ds:schemaRefs>
</ds:datastoreItem>
</file>

<file path=customXml/itemProps4.xml><?xml version="1.0" encoding="utf-8"?>
<ds:datastoreItem xmlns:ds="http://schemas.openxmlformats.org/officeDocument/2006/customXml" ds:itemID="{6486315F-D36E-4967-90B3-03894097A81C}">
  <ds:schemaRefs>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www.w3.org/XML/1998/namespace"/>
    <ds:schemaRef ds:uri="26b32c99-3f53-4fda-9964-a228f6e1c759"/>
    <ds:schemaRef ds:uri="28d78328-6778-4ebd-bf80-fff761299ced"/>
    <ds:schemaRef ds:uri="http://purl.org/dc/terms/"/>
    <ds:schemaRef ds:uri="099d50cd-3904-4b93-9103-369e79c0e9f7"/>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5155</TotalTime>
  <Words>2682</Words>
  <Application>Microsoft Office PowerPoint</Application>
  <PresentationFormat>On-screen Show (4:3)</PresentationFormat>
  <Paragraphs>258</Paragraphs>
  <Slides>30</Slides>
  <Notes>29</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SFP Design</vt:lpstr>
      <vt:lpstr>Family Faith Formation:  Strengthening Families</vt:lpstr>
      <vt:lpstr>Slide 2</vt:lpstr>
      <vt:lpstr>Slide 3</vt:lpstr>
      <vt:lpstr>Opening Prayer</vt:lpstr>
      <vt:lpstr>Where are you?</vt:lpstr>
      <vt:lpstr>What is your role in ministry?</vt:lpstr>
      <vt:lpstr>Slide 7</vt:lpstr>
      <vt:lpstr>Slide 8</vt:lpstr>
      <vt:lpstr>Slide 9</vt:lpstr>
      <vt:lpstr>Slide 10</vt:lpstr>
      <vt:lpstr>Slide 11</vt:lpstr>
      <vt:lpstr>Slide 12</vt:lpstr>
      <vt:lpstr>Most addiction in America begins in adolescence…  …and can be prevented with  skilled parenting</vt:lpstr>
      <vt:lpstr>Research proves SFP works</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Jaynie</dc:creator>
  <cp:lastModifiedBy>Jason</cp:lastModifiedBy>
  <cp:revision>196</cp:revision>
  <cp:lastPrinted>2016-06-15T18:47:54Z</cp:lastPrinted>
  <dcterms:created xsi:type="dcterms:W3CDTF">2014-06-28T09:55:57Z</dcterms:created>
  <dcterms:modified xsi:type="dcterms:W3CDTF">2016-06-20T18:46:44Z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0x010100F9D8FE4CF5AFE141BE62C73226065A9C</vt:lpwstr>
  </property>
  <property fmtid="{D5CDD505-2E9C-101B-9397-08002B2CF9AE}" pid="3" name="FileLeafRef">
    <vt:lpwstr>Strengthening Families Program Powerpoint.pptx</vt:lpwstr>
  </property>
  <property fmtid="{D5CDD505-2E9C-101B-9397-08002B2CF9AE}" pid="4" name="_dlc_DocIdItemGuid">
    <vt:lpwstr>fd448cfd-25cb-4ea5-96cb-aaa30db41192</vt:lpwstr>
  </property>
  <property fmtid="{D5CDD505-2E9C-101B-9397-08002B2CF9AE}" pid="5" name="Modified By">
    <vt:lpwstr>GBGM-UMC\OIge</vt:lpwstr>
  </property>
  <property fmtid="{D5CDD505-2E9C-101B-9397-08002B2CF9AE}" pid="6" name="source_item_id">
    <vt:lpwstr>250</vt:lpwstr>
  </property>
  <property fmtid="{D5CDD505-2E9C-101B-9397-08002B2CF9AE}" pid="7" name="Created By">
    <vt:lpwstr>GBGM-UMC\OIge</vt:lpwstr>
  </property>
</Properties>
</file>